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7"/>
  </p:notesMasterIdLst>
  <p:handoutMasterIdLst>
    <p:handoutMasterId r:id="rId58"/>
  </p:handoutMasterIdLst>
  <p:sldIdLst>
    <p:sldId id="259" r:id="rId2"/>
    <p:sldId id="538" r:id="rId3"/>
    <p:sldId id="539" r:id="rId4"/>
    <p:sldId id="545" r:id="rId5"/>
    <p:sldId id="576" r:id="rId6"/>
    <p:sldId id="547" r:id="rId7"/>
    <p:sldId id="540" r:id="rId8"/>
    <p:sldId id="548" r:id="rId9"/>
    <p:sldId id="549" r:id="rId10"/>
    <p:sldId id="577" r:id="rId11"/>
    <p:sldId id="578" r:id="rId12"/>
    <p:sldId id="579" r:id="rId13"/>
    <p:sldId id="580" r:id="rId14"/>
    <p:sldId id="541" r:id="rId15"/>
    <p:sldId id="559" r:id="rId16"/>
    <p:sldId id="555" r:id="rId17"/>
    <p:sldId id="586" r:id="rId18"/>
    <p:sldId id="558" r:id="rId19"/>
    <p:sldId id="581" r:id="rId20"/>
    <p:sldId id="604" r:id="rId21"/>
    <p:sldId id="616" r:id="rId22"/>
    <p:sldId id="618" r:id="rId23"/>
    <p:sldId id="619" r:id="rId24"/>
    <p:sldId id="605" r:id="rId25"/>
    <p:sldId id="560" r:id="rId26"/>
    <p:sldId id="557" r:id="rId27"/>
    <p:sldId id="553" r:id="rId28"/>
    <p:sldId id="582" r:id="rId29"/>
    <p:sldId id="584" r:id="rId30"/>
    <p:sldId id="585" r:id="rId31"/>
    <p:sldId id="587" r:id="rId32"/>
    <p:sldId id="590" r:id="rId33"/>
    <p:sldId id="592" r:id="rId34"/>
    <p:sldId id="593" r:id="rId35"/>
    <p:sldId id="594" r:id="rId36"/>
    <p:sldId id="595" r:id="rId37"/>
    <p:sldId id="596" r:id="rId38"/>
    <p:sldId id="597" r:id="rId39"/>
    <p:sldId id="599" r:id="rId40"/>
    <p:sldId id="600" r:id="rId41"/>
    <p:sldId id="615" r:id="rId42"/>
    <p:sldId id="601" r:id="rId43"/>
    <p:sldId id="544" r:id="rId44"/>
    <p:sldId id="602" r:id="rId45"/>
    <p:sldId id="645" r:id="rId46"/>
    <p:sldId id="646" r:id="rId47"/>
    <p:sldId id="603" r:id="rId48"/>
    <p:sldId id="606" r:id="rId49"/>
    <p:sldId id="607" r:id="rId50"/>
    <p:sldId id="608" r:id="rId51"/>
    <p:sldId id="609" r:id="rId52"/>
    <p:sldId id="610" r:id="rId53"/>
    <p:sldId id="611" r:id="rId54"/>
    <p:sldId id="612" r:id="rId55"/>
    <p:sldId id="613"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571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206E5D-DD55-4FBE-9513-EBD1B54634F4}" v="1" dt="2021-01-06T04:58:14.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59109" autoAdjust="0"/>
  </p:normalViewPr>
  <p:slideViewPr>
    <p:cSldViewPr snapToGrid="0">
      <p:cViewPr varScale="1">
        <p:scale>
          <a:sx n="39" d="100"/>
          <a:sy n="39" d="100"/>
        </p:scale>
        <p:origin x="1992" y="36"/>
      </p:cViewPr>
      <p:guideLst>
        <p:guide orient="horz"/>
        <p:guide pos="5711"/>
      </p:guideLst>
    </p:cSldViewPr>
  </p:slideViewPr>
  <p:outlineViewPr>
    <p:cViewPr>
      <p:scale>
        <a:sx n="33" d="100"/>
        <a:sy n="33" d="100"/>
      </p:scale>
      <p:origin x="0" y="432"/>
    </p:cViewPr>
  </p:outlineViewPr>
  <p:notesTextViewPr>
    <p:cViewPr>
      <p:scale>
        <a:sx n="1" d="1"/>
        <a:sy n="1" d="1"/>
      </p:scale>
      <p:origin x="0" y="-112"/>
    </p:cViewPr>
  </p:notesTextViewPr>
  <p:sorterViewPr>
    <p:cViewPr varScale="1">
      <p:scale>
        <a:sx n="100" d="100"/>
        <a:sy n="100" d="100"/>
      </p:scale>
      <p:origin x="0" y="0"/>
    </p:cViewPr>
  </p:sorterViewPr>
  <p:notesViewPr>
    <p:cSldViewPr snapToGrid="0">
      <p:cViewPr>
        <p:scale>
          <a:sx n="199" d="100"/>
          <a:sy n="199" d="100"/>
        </p:scale>
        <p:origin x="1472" y="-16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cee Lin" userId="b137ba3c-1da4-4802-8323-ead6c17b1235" providerId="ADAL" clId="{61206E5D-DD55-4FBE-9513-EBD1B54634F4}"/>
    <pc:docChg chg="undo custSel addSld delSld modSld sldOrd">
      <pc:chgData name="Maycee Lin" userId="b137ba3c-1da4-4802-8323-ead6c17b1235" providerId="ADAL" clId="{61206E5D-DD55-4FBE-9513-EBD1B54634F4}" dt="2021-01-06T05:18:54.331" v="1609" actId="255"/>
      <pc:docMkLst>
        <pc:docMk/>
      </pc:docMkLst>
      <pc:sldChg chg="modNotesTx">
        <pc:chgData name="Maycee Lin" userId="b137ba3c-1da4-4802-8323-ead6c17b1235" providerId="ADAL" clId="{61206E5D-DD55-4FBE-9513-EBD1B54634F4}" dt="2021-01-06T04:57:13.152" v="43" actId="20577"/>
        <pc:sldMkLst>
          <pc:docMk/>
          <pc:sldMk cId="3744210834" sldId="259"/>
        </pc:sldMkLst>
      </pc:sldChg>
      <pc:sldChg chg="new del ord">
        <pc:chgData name="Maycee Lin" userId="b137ba3c-1da4-4802-8323-ead6c17b1235" providerId="ADAL" clId="{61206E5D-DD55-4FBE-9513-EBD1B54634F4}" dt="2021-01-06T04:58:48.587" v="52" actId="47"/>
        <pc:sldMkLst>
          <pc:docMk/>
          <pc:sldMk cId="2602474261" sldId="620"/>
        </pc:sldMkLst>
      </pc:sldChg>
      <pc:sldChg chg="new del">
        <pc:chgData name="Maycee Lin" userId="b137ba3c-1da4-4802-8323-ead6c17b1235" providerId="ADAL" clId="{61206E5D-DD55-4FBE-9513-EBD1B54634F4}" dt="2021-01-06T04:57:23.979" v="45" actId="47"/>
        <pc:sldMkLst>
          <pc:docMk/>
          <pc:sldMk cId="4176533874" sldId="620"/>
        </pc:sldMkLst>
      </pc:sldChg>
      <pc:sldChg chg="modSp add mod modNotesTx">
        <pc:chgData name="Maycee Lin" userId="b137ba3c-1da4-4802-8323-ead6c17b1235" providerId="ADAL" clId="{61206E5D-DD55-4FBE-9513-EBD1B54634F4}" dt="2021-01-06T05:18:54.331" v="1609" actId="255"/>
        <pc:sldMkLst>
          <pc:docMk/>
          <pc:sldMk cId="361173208" sldId="645"/>
        </pc:sldMkLst>
        <pc:spChg chg="mod">
          <ac:chgData name="Maycee Lin" userId="b137ba3c-1da4-4802-8323-ead6c17b1235" providerId="ADAL" clId="{61206E5D-DD55-4FBE-9513-EBD1B54634F4}" dt="2021-01-06T04:59:04.769" v="72" actId="20577"/>
          <ac:spMkLst>
            <pc:docMk/>
            <pc:sldMk cId="361173208" sldId="645"/>
            <ac:spMk id="3" creationId="{22A13054-1EB9-4072-991B-6C88291739E8}"/>
          </ac:spMkLst>
        </pc:spChg>
      </pc:sldChg>
      <pc:sldChg chg="add modNotesTx">
        <pc:chgData name="Maycee Lin" userId="b137ba3c-1da4-4802-8323-ead6c17b1235" providerId="ADAL" clId="{61206E5D-DD55-4FBE-9513-EBD1B54634F4}" dt="2021-01-06T05:18:12.658" v="1602" actId="20577"/>
        <pc:sldMkLst>
          <pc:docMk/>
          <pc:sldMk cId="731286489" sldId="64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134FEBF-E9F7-4A44-8814-5BB8CC56B32D}" type="datetime1">
              <a:rPr lang="en-US" smtClean="0"/>
              <a:t>1/5/2021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B63085-7169-504F-BBB3-D28312A6CB74}" type="slidenum">
              <a:rPr lang="en-US" smtClean="0"/>
              <a:t>‹#›</a:t>
            </a:fld>
            <a:endParaRPr lang="en-US"/>
          </a:p>
        </p:txBody>
      </p:sp>
    </p:spTree>
    <p:extLst>
      <p:ext uri="{BB962C8B-B14F-4D97-AF65-F5344CB8AC3E}">
        <p14:creationId xmlns:p14="http://schemas.microsoft.com/office/powerpoint/2010/main" val="2080323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FAA3B-A35C-4F4A-B2A8-B22809D8B8D1}" type="datetime1">
              <a:rPr lang="en-US" smtClean="0"/>
              <a:t>1/5/2021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39F60-75B2-44EE-8C82-EF0FBA721FB6}" type="slidenum">
              <a:rPr lang="en-US" smtClean="0"/>
              <a:t>‹#›</a:t>
            </a:fld>
            <a:endParaRPr lang="en-US"/>
          </a:p>
        </p:txBody>
      </p:sp>
    </p:spTree>
    <p:extLst>
      <p:ext uri="{BB962C8B-B14F-4D97-AF65-F5344CB8AC3E}">
        <p14:creationId xmlns:p14="http://schemas.microsoft.com/office/powerpoint/2010/main" val="986775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Maycee. I am a </a:t>
            </a:r>
            <a:r>
              <a:rPr lang="en-US" dirty="0" err="1"/>
              <a:t>Phd</a:t>
            </a:r>
            <a:r>
              <a:rPr lang="en-US" dirty="0"/>
              <a:t> student at Princeton University. Welcome to the demo about Graphical Network Analysis and its application on stock returns data.</a:t>
            </a:r>
          </a:p>
          <a:p>
            <a:endParaRPr lang="en-US" dirty="0"/>
          </a:p>
          <a:p>
            <a:r>
              <a:rPr lang="en-US" dirty="0"/>
              <a:t>Last Update: Jan, 2021</a:t>
            </a:r>
          </a:p>
        </p:txBody>
      </p:sp>
      <p:sp>
        <p:nvSpPr>
          <p:cNvPr id="4" name="Slide Number Placeholder 3"/>
          <p:cNvSpPr>
            <a:spLocks noGrp="1"/>
          </p:cNvSpPr>
          <p:nvPr>
            <p:ph type="sldNum" sz="quarter" idx="10"/>
          </p:nvPr>
        </p:nvSpPr>
        <p:spPr/>
        <p:txBody>
          <a:bodyPr/>
          <a:lstStyle/>
          <a:p>
            <a:fld id="{B3A39F60-75B2-44EE-8C82-EF0FBA721FB6}" type="slidenum">
              <a:rPr lang="en-US" smtClean="0"/>
              <a:t>1</a:t>
            </a:fld>
            <a:endParaRPr lang="en-US"/>
          </a:p>
        </p:txBody>
      </p:sp>
    </p:spTree>
    <p:extLst>
      <p:ext uri="{BB962C8B-B14F-4D97-AF65-F5344CB8AC3E}">
        <p14:creationId xmlns:p14="http://schemas.microsoft.com/office/powerpoint/2010/main" val="2063437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code written in block [6] and [7], we re-organize the data by its ticker and extract only the daily return information for each firm.</a:t>
            </a:r>
          </a:p>
          <a:p>
            <a:r>
              <a:rPr lang="en-US" dirty="0"/>
              <a:t>The resulting </a:t>
            </a:r>
            <a:r>
              <a:rPr lang="en-US" dirty="0" err="1"/>
              <a:t>dataframe</a:t>
            </a:r>
            <a:r>
              <a:rPr lang="en-US" dirty="0"/>
              <a:t> is shown on the lower right corner here.</a:t>
            </a:r>
          </a:p>
          <a:p>
            <a:r>
              <a:rPr lang="en-US" dirty="0"/>
              <a:t>Note that they are still daily returns. Also, some firms have missing data, which is because they were not publicly traded at that time.</a:t>
            </a:r>
          </a:p>
        </p:txBody>
      </p:sp>
      <p:sp>
        <p:nvSpPr>
          <p:cNvPr id="4" name="Slide Number Placeholder 3"/>
          <p:cNvSpPr>
            <a:spLocks noGrp="1"/>
          </p:cNvSpPr>
          <p:nvPr>
            <p:ph type="sldNum" sz="quarter" idx="5"/>
          </p:nvPr>
        </p:nvSpPr>
        <p:spPr/>
        <p:txBody>
          <a:bodyPr/>
          <a:lstStyle/>
          <a:p>
            <a:fld id="{B3A39F60-75B2-44EE-8C82-EF0FBA721FB6}" type="slidenum">
              <a:rPr lang="en-US" smtClean="0"/>
              <a:t>10</a:t>
            </a:fld>
            <a:endParaRPr lang="en-US"/>
          </a:p>
        </p:txBody>
      </p:sp>
    </p:spTree>
    <p:extLst>
      <p:ext uri="{BB962C8B-B14F-4D97-AF65-F5344CB8AC3E}">
        <p14:creationId xmlns:p14="http://schemas.microsoft.com/office/powerpoint/2010/main" val="1561431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step 2, we will convert the daily return data to weekly return data.</a:t>
            </a:r>
          </a:p>
          <a:p>
            <a:r>
              <a:rPr lang="en-US" dirty="0"/>
              <a:t>To do so, we use the “resample” function, which is a convenient method for frequency conversion and resampling of time series. </a:t>
            </a:r>
          </a:p>
          <a:p>
            <a:r>
              <a:rPr lang="en-US" dirty="0"/>
              <a:t>After running code block [11], we get a resulting </a:t>
            </a:r>
            <a:r>
              <a:rPr lang="en-US" dirty="0" err="1"/>
              <a:t>dataframe</a:t>
            </a:r>
            <a:r>
              <a:rPr lang="en-US" dirty="0"/>
              <a:t> with weekly return.</a:t>
            </a:r>
          </a:p>
          <a:p>
            <a:r>
              <a:rPr lang="en-US" dirty="0"/>
              <a:t>Note that we use the default setting of the “resample” function, so the weeks for our weekly data are ending on Sundays.</a:t>
            </a:r>
          </a:p>
        </p:txBody>
      </p:sp>
      <p:sp>
        <p:nvSpPr>
          <p:cNvPr id="4" name="Slide Number Placeholder 3"/>
          <p:cNvSpPr>
            <a:spLocks noGrp="1"/>
          </p:cNvSpPr>
          <p:nvPr>
            <p:ph type="sldNum" sz="quarter" idx="5"/>
          </p:nvPr>
        </p:nvSpPr>
        <p:spPr/>
        <p:txBody>
          <a:bodyPr/>
          <a:lstStyle/>
          <a:p>
            <a:fld id="{B3A39F60-75B2-44EE-8C82-EF0FBA721FB6}" type="slidenum">
              <a:rPr lang="en-US" smtClean="0"/>
              <a:t>11</a:t>
            </a:fld>
            <a:endParaRPr lang="en-US"/>
          </a:p>
        </p:txBody>
      </p:sp>
    </p:spTree>
    <p:extLst>
      <p:ext uri="{BB962C8B-B14F-4D97-AF65-F5344CB8AC3E}">
        <p14:creationId xmlns:p14="http://schemas.microsoft.com/office/powerpoint/2010/main" val="1153997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step </a:t>
            </a:r>
            <a:r>
              <a:rPr lang="en-US" altLang="zh-CN" dirty="0"/>
              <a:t>3</a:t>
            </a:r>
            <a:r>
              <a:rPr lang="en-US" dirty="0"/>
              <a:t>, we will </a:t>
            </a:r>
            <a:r>
              <a:rPr lang="en-US" altLang="zh-CN" dirty="0"/>
              <a:t>edit the T-bill </a:t>
            </a:r>
            <a:r>
              <a:rPr lang="en-US" dirty="0"/>
              <a:t>return data.</a:t>
            </a:r>
          </a:p>
          <a:p>
            <a:r>
              <a:rPr lang="en-US" dirty="0"/>
              <a:t>Recall that the raw T-Bill return data we downloaded from FRED has units as percent per annum, and it is weekly returns ending on Fridays rather than Sundays.</a:t>
            </a:r>
          </a:p>
          <a:p>
            <a:r>
              <a:rPr lang="en-US" dirty="0"/>
              <a:t>So, we will first convert it back to the normal weekly return by dividing the values by 100 and converting it from annualized weekly return to non-annualized weekly returns.</a:t>
            </a:r>
          </a:p>
          <a:p>
            <a:r>
              <a:rPr lang="en-US" dirty="0"/>
              <a:t>After that, we will again use the “resample” function to convert it to the same weekly frequency as our stock returns data. </a:t>
            </a:r>
          </a:p>
          <a:p>
            <a:r>
              <a:rPr lang="en-US" dirty="0"/>
              <a:t>After running code block </a:t>
            </a:r>
            <a:r>
              <a:rPr lang="en-US"/>
              <a:t>[12], </a:t>
            </a:r>
            <a:r>
              <a:rPr lang="en-US" dirty="0"/>
              <a:t>we get the resulting correctly formatted T-Bill returns.</a:t>
            </a:r>
          </a:p>
        </p:txBody>
      </p:sp>
      <p:sp>
        <p:nvSpPr>
          <p:cNvPr id="4" name="Slide Number Placeholder 3"/>
          <p:cNvSpPr>
            <a:spLocks noGrp="1"/>
          </p:cNvSpPr>
          <p:nvPr>
            <p:ph type="sldNum" sz="quarter" idx="5"/>
          </p:nvPr>
        </p:nvSpPr>
        <p:spPr/>
        <p:txBody>
          <a:bodyPr/>
          <a:lstStyle/>
          <a:p>
            <a:fld id="{B3A39F60-75B2-44EE-8C82-EF0FBA721FB6}" type="slidenum">
              <a:rPr lang="en-US" smtClean="0"/>
              <a:t>12</a:t>
            </a:fld>
            <a:endParaRPr lang="en-US"/>
          </a:p>
        </p:txBody>
      </p:sp>
    </p:spTree>
    <p:extLst>
      <p:ext uri="{BB962C8B-B14F-4D97-AF65-F5344CB8AC3E}">
        <p14:creationId xmlns:p14="http://schemas.microsoft.com/office/powerpoint/2010/main" val="3417317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last step, we will </a:t>
            </a:r>
            <a:r>
              <a:rPr lang="en-US" altLang="zh-CN" dirty="0"/>
              <a:t>save the firms’ summary information, stock returns data, and T-bill returns data into one Excel file, which will be used in our following graphical analysis notebook.</a:t>
            </a:r>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13</a:t>
            </a:fld>
            <a:endParaRPr lang="en-US"/>
          </a:p>
        </p:txBody>
      </p:sp>
    </p:spTree>
    <p:extLst>
      <p:ext uri="{BB962C8B-B14F-4D97-AF65-F5344CB8AC3E}">
        <p14:creationId xmlns:p14="http://schemas.microsoft.com/office/powerpoint/2010/main" val="3663161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onto the details of our graphical network analysis example.</a:t>
            </a:r>
          </a:p>
        </p:txBody>
      </p:sp>
      <p:sp>
        <p:nvSpPr>
          <p:cNvPr id="4" name="Slide Number Placeholder 3"/>
          <p:cNvSpPr>
            <a:spLocks noGrp="1"/>
          </p:cNvSpPr>
          <p:nvPr>
            <p:ph type="sldNum" sz="quarter" idx="5"/>
          </p:nvPr>
        </p:nvSpPr>
        <p:spPr/>
        <p:txBody>
          <a:bodyPr/>
          <a:lstStyle/>
          <a:p>
            <a:fld id="{B3A39F60-75B2-44EE-8C82-EF0FBA721FB6}" type="slidenum">
              <a:rPr lang="en-US" smtClean="0"/>
              <a:t>14</a:t>
            </a:fld>
            <a:endParaRPr lang="en-US"/>
          </a:p>
        </p:txBody>
      </p:sp>
    </p:spTree>
    <p:extLst>
      <p:ext uri="{BB962C8B-B14F-4D97-AF65-F5344CB8AC3E}">
        <p14:creationId xmlns:p14="http://schemas.microsoft.com/office/powerpoint/2010/main" val="2270096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I will introduce the Scikit-learn library. </a:t>
            </a:r>
          </a:p>
          <a:p>
            <a:r>
              <a:rPr lang="en-US" dirty="0"/>
              <a:t>Scikit-learn is a machine learning library in Python. It involves tools for data analysis and machine learning algorithms, and it has many functions and algorithms that we are going to use in our graphical network analysis example, including clustering, covariance estimation, and manifold learning. </a:t>
            </a:r>
          </a:p>
        </p:txBody>
      </p:sp>
      <p:sp>
        <p:nvSpPr>
          <p:cNvPr id="4" name="Slide Number Placeholder 3"/>
          <p:cNvSpPr>
            <a:spLocks noGrp="1"/>
          </p:cNvSpPr>
          <p:nvPr>
            <p:ph type="sldNum" sz="quarter" idx="5"/>
          </p:nvPr>
        </p:nvSpPr>
        <p:spPr/>
        <p:txBody>
          <a:bodyPr/>
          <a:lstStyle/>
          <a:p>
            <a:fld id="{B3A39F60-75B2-44EE-8C82-EF0FBA721FB6}" type="slidenum">
              <a:rPr lang="en-US" smtClean="0"/>
              <a:t>15</a:t>
            </a:fld>
            <a:endParaRPr lang="en-US"/>
          </a:p>
        </p:txBody>
      </p:sp>
    </p:spTree>
    <p:extLst>
      <p:ext uri="{BB962C8B-B14F-4D97-AF65-F5344CB8AC3E}">
        <p14:creationId xmlns:p14="http://schemas.microsoft.com/office/powerpoint/2010/main" val="2548437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brief description of our graphical analysis algorithm. It takes the weekly returns of the stocks as input, and feeds it into three unsupervised learning techniques, resulting in a graphical network model for further inferences. </a:t>
            </a:r>
          </a:p>
          <a:p>
            <a:r>
              <a:rPr lang="en-US" dirty="0"/>
              <a:t>The three techniques are:</a:t>
            </a:r>
          </a:p>
          <a:p>
            <a:r>
              <a:rPr lang="en-US" dirty="0"/>
              <a:t>1. sparse inverse covariance estimation, which is used for learning the graphical structure of the stock returns; in particular, we will use the method called graphical lasso in estimating the covariance or the correlation structure;</a:t>
            </a:r>
          </a:p>
          <a:p>
            <a:r>
              <a:rPr lang="en-US" dirty="0"/>
              <a:t>2. affinity propagation, which is a clustering method helps to organize the returns into clusters</a:t>
            </a:r>
          </a:p>
          <a:p>
            <a:r>
              <a:rPr lang="en-US" dirty="0"/>
              <a:t>3. Manifold learning, which is used to find a 2D embedding for node visualization; in particular, the method we will use is called Multidimensional scaling, or MDS.</a:t>
            </a:r>
          </a:p>
          <a:p>
            <a:r>
              <a:rPr lang="en-US" dirty="0"/>
              <a:t>We will go over more details for these three techniques in the next couple slides.</a:t>
            </a:r>
          </a:p>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16</a:t>
            </a:fld>
            <a:endParaRPr lang="en-US"/>
          </a:p>
        </p:txBody>
      </p:sp>
    </p:spTree>
    <p:extLst>
      <p:ext uri="{BB962C8B-B14F-4D97-AF65-F5344CB8AC3E}">
        <p14:creationId xmlns:p14="http://schemas.microsoft.com/office/powerpoint/2010/main" val="3050875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technique we use in our graphical network analysis is sparse inverse covariance estimation; the method we used is called Graphical Lasso.</a:t>
            </a:r>
          </a:p>
          <a:p>
            <a:r>
              <a:rPr lang="en-US" dirty="0"/>
              <a:t>Let’s first start with some basic background information:</a:t>
            </a:r>
          </a:p>
          <a:p>
            <a:pPr marL="171450" indent="-171450">
              <a:buFont typeface="Arial" panose="020B0604020202020204" pitchFamily="34" charset="0"/>
              <a:buChar char="•"/>
            </a:pPr>
            <a:r>
              <a:rPr lang="en-US" dirty="0"/>
              <a:t>The matrix inverse of the covariance matrix, often called the precision matrix, is proportional to the partial correlation matrix, and it gives the partial independence relationship among the data</a:t>
            </a:r>
          </a:p>
          <a:p>
            <a:pPr marL="171450" indent="-171450">
              <a:buFont typeface="Arial" panose="020B0604020202020204" pitchFamily="34" charset="0"/>
              <a:buChar char="•"/>
            </a:pPr>
            <a:r>
              <a:rPr lang="en-US" dirty="0"/>
              <a:t>In other words, if two features are independent conditionally on the others, the corresponding coefficient in the precision matrix will be zero.</a:t>
            </a:r>
          </a:p>
          <a:p>
            <a:pPr marL="171450" indent="-171450">
              <a:buFont typeface="Arial" panose="020B0604020202020204" pitchFamily="34" charset="0"/>
              <a:buChar char="•"/>
            </a:pPr>
            <a:r>
              <a:rPr lang="en-US" dirty="0"/>
              <a:t>We use sparse inverse covariance estimation to find which stocks are correlated conditionally on the others. </a:t>
            </a:r>
          </a:p>
          <a:p>
            <a:pPr marL="171450" indent="-171450">
              <a:buFont typeface="Arial" panose="020B0604020202020204" pitchFamily="34" charset="0"/>
              <a:buChar char="•"/>
            </a:pPr>
            <a:r>
              <a:rPr lang="en-US" dirty="0"/>
              <a:t>Specifically, sparse inverse covariance gives us a graph, that is a list of connection, which can be used for constructing the graphical structure of the data.</a:t>
            </a:r>
          </a:p>
        </p:txBody>
      </p:sp>
      <p:sp>
        <p:nvSpPr>
          <p:cNvPr id="4" name="Slide Number Placeholder 3"/>
          <p:cNvSpPr>
            <a:spLocks noGrp="1"/>
          </p:cNvSpPr>
          <p:nvPr>
            <p:ph type="sldNum" sz="quarter" idx="5"/>
          </p:nvPr>
        </p:nvSpPr>
        <p:spPr/>
        <p:txBody>
          <a:bodyPr/>
          <a:lstStyle/>
          <a:p>
            <a:fld id="{B3A39F60-75B2-44EE-8C82-EF0FBA721FB6}" type="slidenum">
              <a:rPr lang="en-US" smtClean="0"/>
              <a:t>17</a:t>
            </a:fld>
            <a:endParaRPr lang="en-US"/>
          </a:p>
        </p:txBody>
      </p:sp>
    </p:spTree>
    <p:extLst>
      <p:ext uri="{BB962C8B-B14F-4D97-AF65-F5344CB8AC3E}">
        <p14:creationId xmlns:p14="http://schemas.microsoft.com/office/powerpoint/2010/main" val="3630331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sparse inverse covariance estimation method we will use is called Graphical Lasso.</a:t>
            </a:r>
          </a:p>
          <a:p>
            <a:r>
              <a:rPr lang="en-US" dirty="0"/>
              <a:t>The Graphical Lasso method makes the assumption that the dataset fall under a Gaussian distribution, </a:t>
            </a:r>
          </a:p>
          <a:p>
            <a:r>
              <a:rPr lang="en-US" dirty="0"/>
              <a:t>And it determines the covariance based on all correlated pairs.</a:t>
            </a:r>
          </a:p>
          <a:p>
            <a:r>
              <a:rPr lang="en-US" dirty="0"/>
              <a:t>It solves for the precision matrix, or the inverse covariance matrix through solving an optimization problem, which contains an L1 penalty to enforce sparsity structure on the precision matrix.</a:t>
            </a:r>
          </a:p>
          <a:p>
            <a:r>
              <a:rPr lang="en-US" dirty="0"/>
              <a:t>We can use the resulting precision matrix to construct the graphical network for the stock returns, such as the one shown here. </a:t>
            </a:r>
          </a:p>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18</a:t>
            </a:fld>
            <a:endParaRPr lang="en-US"/>
          </a:p>
        </p:txBody>
      </p:sp>
    </p:spTree>
    <p:extLst>
      <p:ext uri="{BB962C8B-B14F-4D97-AF65-F5344CB8AC3E}">
        <p14:creationId xmlns:p14="http://schemas.microsoft.com/office/powerpoint/2010/main" val="3262258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optimization problem in the graphical lasso method is a semidefinite programing (or SDP) problem, which we will explain more in the Appendix.</a:t>
            </a:r>
          </a:p>
          <a:p>
            <a:r>
              <a:rPr lang="en-US" dirty="0"/>
              <a:t>In addition, it is a convex program with the objective specified here:</a:t>
            </a:r>
          </a:p>
          <a:p>
            <a:pPr marL="171450" indent="-171450">
              <a:buFont typeface="Arial" panose="020B0604020202020204" pitchFamily="34" charset="0"/>
              <a:buChar char="•"/>
            </a:pPr>
            <a:r>
              <a:rPr lang="en-US" dirty="0"/>
              <a:t>The first two term comes from maximizing the log-likelihood of the model</a:t>
            </a:r>
          </a:p>
          <a:p>
            <a:pPr marL="171450" indent="-171450">
              <a:buFont typeface="Arial" panose="020B0604020202020204" pitchFamily="34" charset="0"/>
              <a:buChar char="•"/>
            </a:pPr>
            <a:r>
              <a:rPr lang="en-US" dirty="0"/>
              <a:t>While the last term with lambda is the lasso penalty term used to regularize the estimated precision matrix </a:t>
            </a:r>
            <a:r>
              <a:rPr lang="el-GR" dirty="0"/>
              <a:t>Θ</a:t>
            </a:r>
            <a:r>
              <a:rPr lang="en-US" dirty="0"/>
              <a:t>.</a:t>
            </a:r>
          </a:p>
          <a:p>
            <a:r>
              <a:rPr lang="en-US" dirty="0"/>
              <a:t>And S here is the covariance matrix</a:t>
            </a:r>
          </a:p>
          <a:p>
            <a:r>
              <a:rPr lang="en-US" dirty="0"/>
              <a:t>Whereas the lambda here is a shrinkage tuning parameter:</a:t>
            </a:r>
          </a:p>
          <a:p>
            <a:pPr marL="171450" indent="-171450">
              <a:buFont typeface="Arial" panose="020B0604020202020204" pitchFamily="34" charset="0"/>
              <a:buChar char="•"/>
            </a:pPr>
            <a:r>
              <a:rPr lang="en-US" dirty="0"/>
              <a:t>the higher its lambda parameter is, the more sparse the estimated precision matrix will be</a:t>
            </a:r>
          </a:p>
          <a:p>
            <a:pPr marL="0" indent="0">
              <a:buFont typeface="Arial" panose="020B0604020202020204" pitchFamily="34" charset="0"/>
              <a:buNone/>
            </a:pPr>
            <a:r>
              <a:rPr lang="en-US" dirty="0"/>
              <a:t>We will use the </a:t>
            </a:r>
            <a:r>
              <a:rPr lang="en-US" dirty="0" err="1"/>
              <a:t>GraphLassoCV</a:t>
            </a:r>
            <a:r>
              <a:rPr lang="en-US" dirty="0"/>
              <a:t> function from </a:t>
            </a:r>
            <a:r>
              <a:rPr lang="en-US" dirty="0" err="1"/>
              <a:t>sklearn</a:t>
            </a:r>
            <a:r>
              <a:rPr lang="en-US" dirty="0"/>
              <a:t>, which uses cross-validation to automatically set the lambda parameter and then outputs an estimate of the precision matrix.</a:t>
            </a:r>
          </a:p>
          <a:p>
            <a:pPr marL="0" indent="0">
              <a:buFont typeface="Arial" panose="020B0604020202020204" pitchFamily="34" charset="0"/>
              <a:buNone/>
            </a:pPr>
            <a:r>
              <a:rPr lang="en-US" dirty="0"/>
              <a:t>More details (advanced materials) regarding the graphical lasso method is explained in the Appendix.</a:t>
            </a:r>
          </a:p>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19</a:t>
            </a:fld>
            <a:endParaRPr lang="en-US"/>
          </a:p>
        </p:txBody>
      </p:sp>
    </p:spTree>
    <p:extLst>
      <p:ext uri="{BB962C8B-B14F-4D97-AF65-F5344CB8AC3E}">
        <p14:creationId xmlns:p14="http://schemas.microsoft.com/office/powerpoint/2010/main" val="1120024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outline for this presentation. </a:t>
            </a:r>
          </a:p>
          <a:p>
            <a:r>
              <a:rPr lang="en-US" dirty="0"/>
              <a:t>First, I will go over the dataset description for our example.</a:t>
            </a:r>
          </a:p>
          <a:p>
            <a:r>
              <a:rPr lang="en-US" dirty="0"/>
              <a:t>Then in the second part we will go over details of data cleaning and preparation.</a:t>
            </a:r>
          </a:p>
          <a:p>
            <a:r>
              <a:rPr lang="en-US" dirty="0"/>
              <a:t>In the third part we will go through the algorithms used in our graphical network analysis example as well as some specifications of the </a:t>
            </a:r>
            <a:r>
              <a:rPr lang="en-US" dirty="0" err="1"/>
              <a:t>Jupyter</a:t>
            </a:r>
            <a:r>
              <a:rPr lang="en-US" dirty="0"/>
              <a:t> notebook files. </a:t>
            </a:r>
          </a:p>
        </p:txBody>
      </p:sp>
      <p:sp>
        <p:nvSpPr>
          <p:cNvPr id="4" name="Slide Number Placeholder 3"/>
          <p:cNvSpPr>
            <a:spLocks noGrp="1"/>
          </p:cNvSpPr>
          <p:nvPr>
            <p:ph type="sldNum" sz="quarter" idx="5"/>
          </p:nvPr>
        </p:nvSpPr>
        <p:spPr/>
        <p:txBody>
          <a:bodyPr/>
          <a:lstStyle/>
          <a:p>
            <a:fld id="{B3A39F60-75B2-44EE-8C82-EF0FBA721FB6}" type="slidenum">
              <a:rPr lang="en-US" smtClean="0"/>
              <a:t>2</a:t>
            </a:fld>
            <a:endParaRPr lang="en-US"/>
          </a:p>
        </p:txBody>
      </p:sp>
    </p:spTree>
    <p:extLst>
      <p:ext uri="{BB962C8B-B14F-4D97-AF65-F5344CB8AC3E}">
        <p14:creationId xmlns:p14="http://schemas.microsoft.com/office/powerpoint/2010/main" val="3582538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proceed to the next technique used in the graphical network analysis algorithm, we will first do a quick review on cross-validation.</a:t>
            </a:r>
          </a:p>
          <a:p>
            <a:r>
              <a:rPr lang="en-US" dirty="0"/>
              <a:t>Cross-validation is a popular technique used in machine learning to find the best tuning parameters while lowering the risk of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K-fold Cross validation splits the training data into k smaller sets. For each k folds,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trains the model using k-1 of the folds as training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then validates, or tests, the resulting model in the remaining part.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20</a:t>
            </a:fld>
            <a:endParaRPr lang="en-US"/>
          </a:p>
        </p:txBody>
      </p:sp>
    </p:spTree>
    <p:extLst>
      <p:ext uri="{BB962C8B-B14F-4D97-AF65-F5344CB8AC3E}">
        <p14:creationId xmlns:p14="http://schemas.microsoft.com/office/powerpoint/2010/main" val="890175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a:t>
            </a:r>
            <a:r>
              <a:rPr lang="en-US" dirty="0" err="1"/>
              <a:t>Juypter</a:t>
            </a:r>
            <a:r>
              <a:rPr lang="en-US" dirty="0"/>
              <a:t> notebook file named </a:t>
            </a:r>
            <a:r>
              <a:rPr lang="en-US" altLang="zh-CN" i="1" dirty="0"/>
              <a:t>Example – </a:t>
            </a:r>
            <a:r>
              <a:rPr lang="en-US" altLang="zh-CN" i="1" dirty="0" err="1"/>
              <a:t>GraphicalLassoCV.ipynb</a:t>
            </a:r>
            <a:r>
              <a:rPr lang="en-US" altLang="zh-CN" i="0" dirty="0"/>
              <a:t> which gives a simple demonstration of how cross validation is combined with graphical lasso.</a:t>
            </a:r>
          </a:p>
          <a:p>
            <a:r>
              <a:rPr lang="en-US" altLang="zh-CN" i="0" dirty="0"/>
              <a:t>Here, we first specify the true covariance matrix and then generate data from a multivariate normal distribution with the specified covariance.</a:t>
            </a:r>
          </a:p>
          <a:p>
            <a:r>
              <a:rPr lang="en-US" altLang="zh-CN" i="0" dirty="0"/>
              <a:t>We can also compute the true precision matrix by getting the inverse of the true covariance matrix</a:t>
            </a:r>
          </a:p>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21</a:t>
            </a:fld>
            <a:endParaRPr lang="en-US"/>
          </a:p>
        </p:txBody>
      </p:sp>
    </p:spTree>
    <p:extLst>
      <p:ext uri="{BB962C8B-B14F-4D97-AF65-F5344CB8AC3E}">
        <p14:creationId xmlns:p14="http://schemas.microsoft.com/office/powerpoint/2010/main" val="2830066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i="0" dirty="0"/>
              <a:t>We use the </a:t>
            </a:r>
            <a:r>
              <a:rPr lang="en-US" altLang="zh-CN" i="1" dirty="0" err="1"/>
              <a:t>GraphicalLassoCV</a:t>
            </a:r>
            <a:r>
              <a:rPr lang="en-US" altLang="zh-CN" i="0" dirty="0"/>
              <a:t> function to fit the model and get the estimated covariance matrix as well as the estimated precision matrix.</a:t>
            </a:r>
          </a:p>
          <a:p>
            <a:r>
              <a:rPr lang="en-US" altLang="zh-CN" i="0" dirty="0"/>
              <a:t>Note that we can see the list of lambdas used in the cross validation in cell [7]; </a:t>
            </a:r>
          </a:p>
          <a:p>
            <a:r>
              <a:rPr lang="en-US" altLang="zh-CN" i="0" dirty="0"/>
              <a:t>among the 17 lambdas used, one of them (in this case, the one with index 7, which is lambda = 0.00818) is chosen to be the best parameter, and it is used to calculate for the estimated covariance matrix and also the estimated precision matrix.</a:t>
            </a:r>
          </a:p>
        </p:txBody>
      </p:sp>
      <p:sp>
        <p:nvSpPr>
          <p:cNvPr id="4" name="Slide Number Placeholder 3"/>
          <p:cNvSpPr>
            <a:spLocks noGrp="1"/>
          </p:cNvSpPr>
          <p:nvPr>
            <p:ph type="sldNum" sz="quarter" idx="5"/>
          </p:nvPr>
        </p:nvSpPr>
        <p:spPr/>
        <p:txBody>
          <a:bodyPr/>
          <a:lstStyle/>
          <a:p>
            <a:fld id="{B3A39F60-75B2-44EE-8C82-EF0FBA721FB6}" type="slidenum">
              <a:rPr lang="en-US" smtClean="0"/>
              <a:t>22</a:t>
            </a:fld>
            <a:endParaRPr lang="en-US"/>
          </a:p>
        </p:txBody>
      </p:sp>
    </p:spTree>
    <p:extLst>
      <p:ext uri="{BB962C8B-B14F-4D97-AF65-F5344CB8AC3E}">
        <p14:creationId xmlns:p14="http://schemas.microsoft.com/office/powerpoint/2010/main" val="1289428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i="0" dirty="0"/>
              <a:t>We can also check out the summary information with the list of lambdas, its grid score for each fold of cross validation (in our example, we did a 5-fold cross validation), the total score which is the sum of the scores for all 5 folds, the average score, as well as the number of zeros present in the precision matrix.</a:t>
            </a:r>
          </a:p>
          <a:p>
            <a:r>
              <a:rPr lang="en-US" altLang="zh-CN" i="0" dirty="0"/>
              <a:t>Note that for larger values of lambda, we have more zeros entries in the precision matrix. That is, the larger lambda is, the more sparse our precision matrix will be.</a:t>
            </a:r>
          </a:p>
          <a:p>
            <a:r>
              <a:rPr lang="en-US" altLang="zh-CN" i="0" dirty="0"/>
              <a:t>Here, we display the first two estimated precision matrices as well as the one for the chosen lambda.</a:t>
            </a:r>
          </a:p>
        </p:txBody>
      </p:sp>
      <p:sp>
        <p:nvSpPr>
          <p:cNvPr id="4" name="Slide Number Placeholder 3"/>
          <p:cNvSpPr>
            <a:spLocks noGrp="1"/>
          </p:cNvSpPr>
          <p:nvPr>
            <p:ph type="sldNum" sz="quarter" idx="5"/>
          </p:nvPr>
        </p:nvSpPr>
        <p:spPr/>
        <p:txBody>
          <a:bodyPr/>
          <a:lstStyle/>
          <a:p>
            <a:fld id="{B3A39F60-75B2-44EE-8C82-EF0FBA721FB6}" type="slidenum">
              <a:rPr lang="en-US" smtClean="0"/>
              <a:t>23</a:t>
            </a:fld>
            <a:endParaRPr lang="en-US"/>
          </a:p>
        </p:txBody>
      </p:sp>
    </p:spTree>
    <p:extLst>
      <p:ext uri="{BB962C8B-B14F-4D97-AF65-F5344CB8AC3E}">
        <p14:creationId xmlns:p14="http://schemas.microsoft.com/office/powerpoint/2010/main" val="2554377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 in the graphical network analysis algorithm is to partition a set of objects (in our case, the stock returns) into different clusters, such that objects in the same cluster should behave more similarly than those in other clusters.</a:t>
            </a:r>
          </a:p>
          <a:p>
            <a:r>
              <a:rPr lang="en-US" dirty="0"/>
              <a:t>There are various clustering methods:</a:t>
            </a:r>
          </a:p>
          <a:p>
            <a:pPr marL="171450" indent="-171450">
              <a:buFont typeface="Arial" panose="020B0604020202020204" pitchFamily="34" charset="0"/>
              <a:buChar char="•"/>
            </a:pPr>
            <a:r>
              <a:rPr lang="en-US" dirty="0"/>
              <a:t>The most commonly known method is the k-means clustering</a:t>
            </a:r>
          </a:p>
          <a:p>
            <a:pPr marL="628650" lvl="1" indent="-171450">
              <a:buFont typeface="Arial" panose="020B0604020202020204" pitchFamily="34" charset="0"/>
              <a:buChar char="•"/>
            </a:pPr>
            <a:r>
              <a:rPr lang="en-US" dirty="0"/>
              <a:t>It tries to separate samples in k clusters, in which each observation belongs to the cluster with the nearest mean (or cluster centroid). The mean or centroid here serves as a prototype of the cluster.</a:t>
            </a:r>
          </a:p>
          <a:p>
            <a:pPr marL="628650" lvl="1" indent="-171450">
              <a:buFont typeface="Arial" panose="020B0604020202020204" pitchFamily="34" charset="0"/>
              <a:buChar char="•"/>
            </a:pPr>
            <a:r>
              <a:rPr lang="en-US" dirty="0"/>
              <a:t>It requires the number of clusters to be specified. </a:t>
            </a:r>
          </a:p>
          <a:p>
            <a:pPr marL="628650" lvl="1" indent="-171450">
              <a:buFont typeface="Arial" panose="020B0604020202020204" pitchFamily="34" charset="0"/>
              <a:buChar char="•"/>
            </a:pPr>
            <a:r>
              <a:rPr lang="en-US" dirty="0"/>
              <a:t>Yet, it scales well to large number of samples and has been used across a large range of application areas in many different fields.</a:t>
            </a:r>
          </a:p>
          <a:p>
            <a:pPr marL="171450" indent="-171450">
              <a:buFont typeface="Arial" panose="020B0604020202020204" pitchFamily="34" charset="0"/>
              <a:buChar char="•"/>
            </a:pPr>
            <a:r>
              <a:rPr lang="en-US" dirty="0"/>
              <a:t>In our graphical analysis algorithm, we will use the affinity propagation approach for identifying clusters, and we will talk more about it in the next couple slides.</a:t>
            </a:r>
          </a:p>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24</a:t>
            </a:fld>
            <a:endParaRPr lang="en-US"/>
          </a:p>
        </p:txBody>
      </p:sp>
    </p:spTree>
    <p:extLst>
      <p:ext uri="{BB962C8B-B14F-4D97-AF65-F5344CB8AC3E}">
        <p14:creationId xmlns:p14="http://schemas.microsoft.com/office/powerpoint/2010/main" val="3052141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affinity propagation is a clustering method which helps to group together objects that behave similarly.</a:t>
            </a:r>
          </a:p>
          <a:p>
            <a:r>
              <a:rPr lang="en-US" dirty="0"/>
              <a:t>It can choose automatically the number of clusters based on the data provided. So there is no need to specify the number of clusters, which is different from the k-means clustering method.</a:t>
            </a:r>
          </a:p>
          <a:p>
            <a:r>
              <a:rPr lang="en-US" dirty="0"/>
              <a:t>It finds the representative sample points as exemplars to represent the clusters;</a:t>
            </a:r>
          </a:p>
          <a:p>
            <a:r>
              <a:rPr lang="en-US" dirty="0"/>
              <a:t>Moreover, it introduces two variables, namely responsibilities and availability:</a:t>
            </a:r>
          </a:p>
          <a:p>
            <a:pPr marL="171450" indent="-171450">
              <a:buFont typeface="Arial" panose="020B0604020202020204" pitchFamily="34" charset="0"/>
              <a:buChar char="•"/>
            </a:pPr>
            <a:r>
              <a:rPr lang="en-US" b="0" i="0" dirty="0">
                <a:solidFill>
                  <a:srgbClr val="212529"/>
                </a:solidFill>
                <a:effectLst/>
                <a:latin typeface="-apple-system"/>
              </a:rPr>
              <a:t>Responsibility for sample </a:t>
            </a:r>
            <a:r>
              <a:rPr lang="en-US" b="0" i="0" dirty="0" err="1">
                <a:solidFill>
                  <a:srgbClr val="212529"/>
                </a:solidFill>
                <a:effectLst/>
                <a:latin typeface="-apple-system"/>
              </a:rPr>
              <a:t>i</a:t>
            </a:r>
            <a:r>
              <a:rPr lang="en-US" b="0" i="0" dirty="0">
                <a:solidFill>
                  <a:srgbClr val="212529"/>
                </a:solidFill>
                <a:effectLst/>
                <a:latin typeface="-apple-system"/>
              </a:rPr>
              <a:t> and k, denoted by r(</a:t>
            </a:r>
            <a:r>
              <a:rPr lang="en-US" b="0" i="0" dirty="0" err="1">
                <a:solidFill>
                  <a:srgbClr val="212529"/>
                </a:solidFill>
                <a:effectLst/>
                <a:latin typeface="-apple-system"/>
              </a:rPr>
              <a:t>i,k</a:t>
            </a:r>
            <a:r>
              <a:rPr lang="en-US" b="0" i="0" dirty="0">
                <a:solidFill>
                  <a:srgbClr val="212529"/>
                </a:solidFill>
                <a:effectLst/>
                <a:latin typeface="-apple-system"/>
              </a:rPr>
              <a:t>), is the accumulated evidence that sample k should be the exemplar for sample </a:t>
            </a:r>
            <a:r>
              <a:rPr lang="en-US" b="0" i="0" dirty="0" err="1">
                <a:solidFill>
                  <a:srgbClr val="212529"/>
                </a:solidFill>
                <a:effectLst/>
                <a:latin typeface="-apple-system"/>
              </a:rPr>
              <a:t>i</a:t>
            </a:r>
            <a:r>
              <a:rPr lang="en-US" b="0" i="0" dirty="0">
                <a:solidFill>
                  <a:srgbClr val="212529"/>
                </a:solidFill>
                <a:effectLst/>
                <a:latin typeface="-apple-system"/>
              </a:rPr>
              <a:t>. </a:t>
            </a:r>
          </a:p>
          <a:p>
            <a:pPr marL="171450" indent="-171450">
              <a:buFont typeface="Arial" panose="020B0604020202020204" pitchFamily="34" charset="0"/>
              <a:buChar char="•"/>
            </a:pPr>
            <a:r>
              <a:rPr lang="en-US" b="0" i="0" dirty="0">
                <a:solidFill>
                  <a:srgbClr val="212529"/>
                </a:solidFill>
                <a:effectLst/>
                <a:latin typeface="-apple-system"/>
              </a:rPr>
              <a:t>Availability for sample </a:t>
            </a:r>
            <a:r>
              <a:rPr lang="en-US" b="0" i="0" dirty="0" err="1">
                <a:solidFill>
                  <a:srgbClr val="212529"/>
                </a:solidFill>
                <a:effectLst/>
                <a:latin typeface="-apple-system"/>
              </a:rPr>
              <a:t>i</a:t>
            </a:r>
            <a:r>
              <a:rPr lang="en-US" b="0" i="0" dirty="0">
                <a:solidFill>
                  <a:srgbClr val="212529"/>
                </a:solidFill>
                <a:effectLst/>
                <a:latin typeface="-apple-system"/>
              </a:rPr>
              <a:t> and k, denoted by a(</a:t>
            </a:r>
            <a:r>
              <a:rPr lang="en-US" b="0" i="0" dirty="0" err="1">
                <a:solidFill>
                  <a:srgbClr val="212529"/>
                </a:solidFill>
                <a:effectLst/>
                <a:latin typeface="-apple-system"/>
              </a:rPr>
              <a:t>i,k</a:t>
            </a:r>
            <a:r>
              <a:rPr lang="en-US" b="0" i="0" dirty="0">
                <a:solidFill>
                  <a:srgbClr val="212529"/>
                </a:solidFill>
                <a:effectLst/>
                <a:latin typeface="-apple-system"/>
              </a:rPr>
              <a:t>), is the accumulated evidence that sample </a:t>
            </a:r>
            <a:r>
              <a:rPr lang="en-US" b="0" i="0" dirty="0" err="1">
                <a:solidFill>
                  <a:srgbClr val="212529"/>
                </a:solidFill>
                <a:effectLst/>
                <a:latin typeface="-apple-system"/>
              </a:rPr>
              <a:t>i</a:t>
            </a:r>
            <a:r>
              <a:rPr lang="en-US" b="0" i="0" dirty="0">
                <a:solidFill>
                  <a:srgbClr val="212529"/>
                </a:solidFill>
                <a:effectLst/>
                <a:latin typeface="-apple-system"/>
              </a:rPr>
              <a:t> should choose sample k to be its exemplar</a:t>
            </a:r>
          </a:p>
          <a:p>
            <a:pPr marL="0" indent="0">
              <a:buFont typeface="Arial" panose="020B0604020202020204" pitchFamily="34" charset="0"/>
              <a:buNone/>
            </a:pPr>
            <a:r>
              <a:rPr lang="en-US" b="0" i="0" dirty="0">
                <a:solidFill>
                  <a:srgbClr val="212529"/>
                </a:solidFill>
                <a:effectLst/>
                <a:latin typeface="-apple-system"/>
              </a:rPr>
              <a:t>Exemplars are chosen by samples if they are (1) similar enough to many samples and (2) chosen by many samples to be representative of themselves.</a:t>
            </a:r>
          </a:p>
          <a:p>
            <a:pPr marL="0" indent="0">
              <a:buFont typeface="Arial" panose="020B0604020202020204" pitchFamily="34" charset="0"/>
              <a:buNone/>
            </a:pPr>
            <a:r>
              <a:rPr lang="en-US" b="0" i="0" dirty="0">
                <a:solidFill>
                  <a:srgbClr val="212529"/>
                </a:solidFill>
                <a:effectLst/>
                <a:latin typeface="-apple-system"/>
              </a:rPr>
              <a:t>The affinity propagation approach can take in either the dataset itself or a matrix of similarity as inputs, and it will output the cluster labels for the samples.</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25</a:t>
            </a:fld>
            <a:endParaRPr lang="en-US"/>
          </a:p>
        </p:txBody>
      </p:sp>
    </p:spTree>
    <p:extLst>
      <p:ext uri="{BB962C8B-B14F-4D97-AF65-F5344CB8AC3E}">
        <p14:creationId xmlns:p14="http://schemas.microsoft.com/office/powerpoint/2010/main" val="26238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description for algorithm of affinity propagation is as  followed:</a:t>
            </a:r>
          </a:p>
          <a:p>
            <a:r>
              <a:rPr lang="en-US" dirty="0"/>
              <a:t>First, initialize two zeros matrices, one for recording the responsibility denoted by r , and the other for recording the availability denoted by a.</a:t>
            </a:r>
          </a:p>
          <a:p>
            <a:r>
              <a:rPr lang="en-US" dirty="0"/>
              <a:t>Then update the two matrices using the similarity matrix s via the following two equations.</a:t>
            </a:r>
          </a:p>
          <a:p>
            <a:r>
              <a:rPr lang="en-US" dirty="0"/>
              <a:t>r(</a:t>
            </a:r>
            <a:r>
              <a:rPr lang="en-US" dirty="0" err="1"/>
              <a:t>i,k</a:t>
            </a:r>
            <a:r>
              <a:rPr lang="en-US" dirty="0"/>
              <a:t>) is </a:t>
            </a:r>
            <a:r>
              <a:rPr lang="en-US" b="0" i="0" dirty="0">
                <a:solidFill>
                  <a:srgbClr val="212529"/>
                </a:solidFill>
                <a:effectLst/>
                <a:latin typeface="-apple-system"/>
              </a:rPr>
              <a:t>the responsibility of a sample k to be the exemplar of sample </a:t>
            </a:r>
            <a:r>
              <a:rPr lang="en-US" b="0" i="0" dirty="0" err="1">
                <a:solidFill>
                  <a:srgbClr val="212529"/>
                </a:solidFill>
                <a:effectLst/>
                <a:latin typeface="-apple-system"/>
              </a:rPr>
              <a:t>i</a:t>
            </a:r>
            <a:r>
              <a:rPr lang="en-US" b="0" i="0" dirty="0">
                <a:solidFill>
                  <a:srgbClr val="212529"/>
                </a:solidFill>
                <a:effectLst/>
                <a:latin typeface="-apple-system"/>
              </a:rPr>
              <a:t>, while</a:t>
            </a:r>
          </a:p>
          <a:p>
            <a:r>
              <a:rPr lang="en-US" b="0" i="0" dirty="0">
                <a:solidFill>
                  <a:srgbClr val="212529"/>
                </a:solidFill>
                <a:effectLst/>
                <a:latin typeface="-apple-system"/>
              </a:rPr>
              <a:t>a(</a:t>
            </a:r>
            <a:r>
              <a:rPr lang="en-US" b="0" i="0" dirty="0" err="1">
                <a:solidFill>
                  <a:srgbClr val="212529"/>
                </a:solidFill>
                <a:effectLst/>
                <a:latin typeface="-apple-system"/>
              </a:rPr>
              <a:t>i,k</a:t>
            </a:r>
            <a:r>
              <a:rPr lang="en-US" b="0" i="0" dirty="0">
                <a:solidFill>
                  <a:srgbClr val="212529"/>
                </a:solidFill>
                <a:effectLst/>
                <a:latin typeface="-apple-system"/>
              </a:rPr>
              <a:t>) is the availability (of sample k to be the exemplar of sample </a:t>
            </a:r>
            <a:r>
              <a:rPr lang="en-US" b="0" i="0" dirty="0" err="1">
                <a:solidFill>
                  <a:srgbClr val="212529"/>
                </a:solidFill>
                <a:effectLst/>
                <a:latin typeface="-apple-system"/>
              </a:rPr>
              <a:t>i</a:t>
            </a:r>
            <a:r>
              <a:rPr lang="en-US" b="0" i="0" dirty="0">
                <a:solidFill>
                  <a:srgbClr val="212529"/>
                </a:solidFill>
                <a:effectLst/>
                <a:latin typeface="-apple-system"/>
              </a:rPr>
              <a:t>).</a:t>
            </a:r>
          </a:p>
          <a:p>
            <a:r>
              <a:rPr lang="en-US" b="0" i="0" dirty="0">
                <a:solidFill>
                  <a:srgbClr val="212529"/>
                </a:solidFill>
                <a:effectLst/>
                <a:latin typeface="-apple-system"/>
              </a:rPr>
              <a:t>Note that if the similarity matrix s is not given, the Euclidean distribution is used to calculate the similarity matrix.</a:t>
            </a:r>
          </a:p>
          <a:p>
            <a:r>
              <a:rPr lang="en-US" b="0" i="0" dirty="0">
                <a:solidFill>
                  <a:srgbClr val="212529"/>
                </a:solidFill>
                <a:effectLst/>
                <a:latin typeface="-apple-system"/>
              </a:rPr>
              <a:t>The iterations are performed until either the cluster boundaries remain unchanged over a number of iterations, or after some predetermined number of iterations. </a:t>
            </a:r>
          </a:p>
          <a:p>
            <a:r>
              <a:rPr lang="en-US" b="0" i="0" dirty="0">
                <a:solidFill>
                  <a:srgbClr val="212529"/>
                </a:solidFill>
                <a:effectLst/>
                <a:latin typeface="-apple-system"/>
              </a:rPr>
              <a:t>At the end, the sum of responsibility and availability matrix will become the criterion matrix, which tells us the resulting cluster label for each sample.</a:t>
            </a:r>
          </a:p>
          <a:p>
            <a:endParaRPr lang="en-US" b="0" i="0" dirty="0">
              <a:solidFill>
                <a:srgbClr val="212529"/>
              </a:solidFill>
              <a:effectLst/>
              <a:latin typeface="-apple-system"/>
            </a:endParaRPr>
          </a:p>
          <a:p>
            <a:endParaRPr lang="en-US" b="0" i="0" dirty="0">
              <a:solidFill>
                <a:srgbClr val="212529"/>
              </a:solidFill>
              <a:effectLst/>
              <a:latin typeface="-apple-system"/>
            </a:endParaRPr>
          </a:p>
        </p:txBody>
      </p:sp>
      <p:sp>
        <p:nvSpPr>
          <p:cNvPr id="4" name="Slide Number Placeholder 3"/>
          <p:cNvSpPr>
            <a:spLocks noGrp="1"/>
          </p:cNvSpPr>
          <p:nvPr>
            <p:ph type="sldNum" sz="quarter" idx="5"/>
          </p:nvPr>
        </p:nvSpPr>
        <p:spPr/>
        <p:txBody>
          <a:bodyPr/>
          <a:lstStyle/>
          <a:p>
            <a:fld id="{B3A39F60-75B2-44EE-8C82-EF0FBA721FB6}" type="slidenum">
              <a:rPr lang="en-US" smtClean="0"/>
              <a:t>26</a:t>
            </a:fld>
            <a:endParaRPr lang="en-US"/>
          </a:p>
        </p:txBody>
      </p:sp>
    </p:spTree>
    <p:extLst>
      <p:ext uri="{BB962C8B-B14F-4D97-AF65-F5344CB8AC3E}">
        <p14:creationId xmlns:p14="http://schemas.microsoft.com/office/powerpoint/2010/main" val="258385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The affinity propagation method has an important parameter called the </a:t>
            </a:r>
            <a:r>
              <a:rPr lang="en-US" b="0" i="1" dirty="0">
                <a:solidFill>
                  <a:srgbClr val="212529"/>
                </a:solidFill>
                <a:effectLst/>
                <a:latin typeface="-apple-system"/>
              </a:rPr>
              <a:t>damping factor</a:t>
            </a:r>
            <a:r>
              <a:rPr lang="en-US" b="0" i="0" dirty="0">
                <a:solidFill>
                  <a:srgbClr val="212529"/>
                </a:solidFill>
                <a:effectLst/>
                <a:latin typeface="-apple-system"/>
              </a:rPr>
              <a:t>, denoted by lambda, which controls the rate of convergence.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pple-system"/>
              </a:rPr>
              <a:t>It damps the responsibility and availability variables to avoid numerical oscillations when updating.</a:t>
            </a:r>
            <a:endParaRPr lang="en-US" dirty="0"/>
          </a:p>
          <a:p>
            <a:r>
              <a:rPr lang="en-US" b="0" i="0" dirty="0">
                <a:solidFill>
                  <a:srgbClr val="212529"/>
                </a:solidFill>
                <a:effectLst/>
                <a:latin typeface="-apple-system"/>
              </a:rPr>
              <a:t>Moreover, the smaller the damping parameter lambda is, the faster the algorithm will converge.</a:t>
            </a:r>
          </a:p>
          <a:p>
            <a:endParaRPr lang="en-US" b="0" i="0" dirty="0">
              <a:solidFill>
                <a:srgbClr val="212529"/>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use the </a:t>
            </a:r>
            <a:r>
              <a:rPr lang="en-US" dirty="0" err="1"/>
              <a:t>affinity_propagation</a:t>
            </a:r>
            <a:r>
              <a:rPr lang="en-US" dirty="0"/>
              <a:t> function from </a:t>
            </a:r>
            <a:r>
              <a:rPr lang="en-US" dirty="0" err="1"/>
              <a:t>sklearn</a:t>
            </a:r>
            <a:r>
              <a:rPr lang="en-US" dirty="0"/>
              <a:t>, to perform this affinity propagation clustering of data. Note that we use the default setting where the damping parameter is 0.5. </a:t>
            </a:r>
            <a:endParaRPr lang="en-US" b="0" i="0" dirty="0">
              <a:solidFill>
                <a:srgbClr val="212529"/>
              </a:solidFill>
              <a:effectLst/>
              <a:latin typeface="-apple-system"/>
            </a:endParaRPr>
          </a:p>
        </p:txBody>
      </p:sp>
      <p:sp>
        <p:nvSpPr>
          <p:cNvPr id="4" name="Slide Number Placeholder 3"/>
          <p:cNvSpPr>
            <a:spLocks noGrp="1"/>
          </p:cNvSpPr>
          <p:nvPr>
            <p:ph type="sldNum" sz="quarter" idx="5"/>
          </p:nvPr>
        </p:nvSpPr>
        <p:spPr/>
        <p:txBody>
          <a:bodyPr/>
          <a:lstStyle/>
          <a:p>
            <a:fld id="{B3A39F60-75B2-44EE-8C82-EF0FBA721FB6}" type="slidenum">
              <a:rPr lang="en-US" smtClean="0"/>
              <a:t>27</a:t>
            </a:fld>
            <a:endParaRPr lang="en-US"/>
          </a:p>
        </p:txBody>
      </p:sp>
    </p:spTree>
    <p:extLst>
      <p:ext uri="{BB962C8B-B14F-4D97-AF65-F5344CB8AC3E}">
        <p14:creationId xmlns:p14="http://schemas.microsoft.com/office/powerpoint/2010/main" val="3379466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technique we used in our graphical network analysis is manifold learning; in particular, the method we choose to use is called multi-dimensional scaling, or MDS.</a:t>
            </a:r>
          </a:p>
          <a:p>
            <a:r>
              <a:rPr lang="en-US" dirty="0"/>
              <a:t>Since our dataset is high-dimensional, we would like to find a 2D embedding to visualize our data, and manifold learning can help us do so. It determines the distances between samples and visualize them as nodes.</a:t>
            </a:r>
          </a:p>
          <a:p>
            <a:r>
              <a:rPr lang="en-US" dirty="0"/>
              <a:t>Specifically, the Multi-dimensional scaling, or MDS, performs dimensional reduction while preserving the order of distances among the samples according to the dataset in its original high-dimensional space.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use the MDS function from </a:t>
            </a:r>
            <a:r>
              <a:rPr lang="en-US" dirty="0" err="1"/>
              <a:t>sklearn</a:t>
            </a:r>
            <a:r>
              <a:rPr lang="en-US" dirty="0"/>
              <a:t>, to perform this multi-dimensional scaling technique for finding the 2D embedding.</a:t>
            </a:r>
          </a:p>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28</a:t>
            </a:fld>
            <a:endParaRPr lang="en-US"/>
          </a:p>
        </p:txBody>
      </p:sp>
    </p:spTree>
    <p:extLst>
      <p:ext uri="{BB962C8B-B14F-4D97-AF65-F5344CB8AC3E}">
        <p14:creationId xmlns:p14="http://schemas.microsoft.com/office/powerpoint/2010/main" val="123049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Graphical_Analysis_functions.py file contains the detailed codes for the self-defined functions which are used in the control file, </a:t>
            </a:r>
          </a:p>
          <a:p>
            <a:r>
              <a:rPr lang="en-US" dirty="0"/>
              <a:t>It contains the </a:t>
            </a:r>
            <a:r>
              <a:rPr lang="en-US" dirty="0" err="1"/>
              <a:t>getSumStat</a:t>
            </a:r>
            <a:r>
              <a:rPr lang="en-US" dirty="0"/>
              <a:t> function for getting the summary statistics of the given dataset, the </a:t>
            </a:r>
            <a:r>
              <a:rPr lang="en-US" dirty="0" err="1"/>
              <a:t>graphicalAnalysis</a:t>
            </a:r>
            <a:r>
              <a:rPr lang="en-US" dirty="0"/>
              <a:t> function which perform graphical analysis of the given dataset, etc.</a:t>
            </a:r>
          </a:p>
          <a:p>
            <a:r>
              <a:rPr lang="en-US" dirty="0"/>
              <a:t>Interested students can read through the code and see how the functions are defined.</a:t>
            </a:r>
          </a:p>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29</a:t>
            </a:fld>
            <a:endParaRPr lang="en-US"/>
          </a:p>
        </p:txBody>
      </p:sp>
    </p:spTree>
    <p:extLst>
      <p:ext uri="{BB962C8B-B14F-4D97-AF65-F5344CB8AC3E}">
        <p14:creationId xmlns:p14="http://schemas.microsoft.com/office/powerpoint/2010/main" val="192322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dataset we are going to work on.</a:t>
            </a:r>
          </a:p>
          <a:p>
            <a:r>
              <a:rPr lang="en-US" dirty="0"/>
              <a:t>		</a:t>
            </a:r>
          </a:p>
        </p:txBody>
      </p:sp>
      <p:sp>
        <p:nvSpPr>
          <p:cNvPr id="4" name="Slide Number Placeholder 3"/>
          <p:cNvSpPr>
            <a:spLocks noGrp="1"/>
          </p:cNvSpPr>
          <p:nvPr>
            <p:ph type="sldNum" sz="quarter" idx="5"/>
          </p:nvPr>
        </p:nvSpPr>
        <p:spPr/>
        <p:txBody>
          <a:bodyPr/>
          <a:lstStyle/>
          <a:p>
            <a:fld id="{B3A39F60-75B2-44EE-8C82-EF0FBA721FB6}" type="slidenum">
              <a:rPr lang="en-US" smtClean="0"/>
              <a:t>3</a:t>
            </a:fld>
            <a:endParaRPr lang="en-US"/>
          </a:p>
        </p:txBody>
      </p:sp>
    </p:spTree>
    <p:extLst>
      <p:ext uri="{BB962C8B-B14F-4D97-AF65-F5344CB8AC3E}">
        <p14:creationId xmlns:p14="http://schemas.microsoft.com/office/powerpoint/2010/main" val="2124229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i="1" dirty="0"/>
              <a:t>Part 2 - Graphical Analysis (Control File).</a:t>
            </a:r>
            <a:r>
              <a:rPr lang="en-US" i="1" dirty="0" err="1"/>
              <a:t>ipynb</a:t>
            </a:r>
            <a:r>
              <a:rPr lang="en-US" i="1" dirty="0"/>
              <a:t> </a:t>
            </a:r>
            <a:r>
              <a:rPr lang="en-US" i="0" dirty="0"/>
              <a:t>notebook</a:t>
            </a:r>
            <a:r>
              <a:rPr lang="en-US" i="1" dirty="0"/>
              <a:t> </a:t>
            </a:r>
            <a:r>
              <a:rPr lang="en-US" dirty="0"/>
              <a:t>is the main file we will use for doing graphical analysis on the stock returns data.</a:t>
            </a:r>
          </a:p>
          <a:p>
            <a:r>
              <a:rPr lang="en-US" dirty="0"/>
              <a:t>It uses the cleaned data we saved from the </a:t>
            </a:r>
            <a:r>
              <a:rPr lang="en-US" i="1" dirty="0"/>
              <a:t>Part 1 Data </a:t>
            </a:r>
            <a:r>
              <a:rPr lang="en-US" i="1" dirty="0" err="1"/>
              <a:t>Processing.ipynb</a:t>
            </a:r>
            <a:r>
              <a:rPr lang="en-US" i="1" dirty="0"/>
              <a:t> </a:t>
            </a:r>
            <a:r>
              <a:rPr lang="en-US" dirty="0"/>
              <a:t>notebook, and it output the results for our graphical network analysis.</a:t>
            </a:r>
          </a:p>
        </p:txBody>
      </p:sp>
      <p:sp>
        <p:nvSpPr>
          <p:cNvPr id="4" name="Slide Number Placeholder 3"/>
          <p:cNvSpPr>
            <a:spLocks noGrp="1"/>
          </p:cNvSpPr>
          <p:nvPr>
            <p:ph type="sldNum" sz="quarter" idx="5"/>
          </p:nvPr>
        </p:nvSpPr>
        <p:spPr/>
        <p:txBody>
          <a:bodyPr/>
          <a:lstStyle/>
          <a:p>
            <a:fld id="{B3A39F60-75B2-44EE-8C82-EF0FBA721FB6}" type="slidenum">
              <a:rPr lang="en-US" smtClean="0"/>
              <a:t>30</a:t>
            </a:fld>
            <a:endParaRPr lang="en-US"/>
          </a:p>
        </p:txBody>
      </p:sp>
    </p:spTree>
    <p:extLst>
      <p:ext uri="{BB962C8B-B14F-4D97-AF65-F5344CB8AC3E}">
        <p14:creationId xmlns:p14="http://schemas.microsoft.com/office/powerpoint/2010/main" val="2586142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import all the necessary packages and also import the self-defined functions in </a:t>
            </a:r>
            <a:r>
              <a:rPr lang="en-US" i="1" dirty="0"/>
              <a:t>Graphical_Analysis_function.py</a:t>
            </a:r>
            <a:r>
              <a:rPr lang="en-US" dirty="0"/>
              <a:t> file</a:t>
            </a:r>
          </a:p>
        </p:txBody>
      </p:sp>
      <p:sp>
        <p:nvSpPr>
          <p:cNvPr id="4" name="Slide Number Placeholder 3"/>
          <p:cNvSpPr>
            <a:spLocks noGrp="1"/>
          </p:cNvSpPr>
          <p:nvPr>
            <p:ph type="sldNum" sz="quarter" idx="5"/>
          </p:nvPr>
        </p:nvSpPr>
        <p:spPr/>
        <p:txBody>
          <a:bodyPr/>
          <a:lstStyle/>
          <a:p>
            <a:fld id="{B3A39F60-75B2-44EE-8C82-EF0FBA721FB6}" type="slidenum">
              <a:rPr lang="en-US" smtClean="0"/>
              <a:t>31</a:t>
            </a:fld>
            <a:endParaRPr lang="en-US"/>
          </a:p>
        </p:txBody>
      </p:sp>
    </p:spTree>
    <p:extLst>
      <p:ext uri="{BB962C8B-B14F-4D97-AF65-F5344CB8AC3E}">
        <p14:creationId xmlns:p14="http://schemas.microsoft.com/office/powerpoint/2010/main" val="68839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check the summary information, including its ticker, firm name and sector for each firm via calling the </a:t>
            </a:r>
            <a:r>
              <a:rPr lang="en-US" i="1" dirty="0" err="1"/>
              <a:t>firms_info</a:t>
            </a:r>
            <a:r>
              <a:rPr lang="en-US" dirty="0"/>
              <a:t> </a:t>
            </a:r>
            <a:r>
              <a:rPr lang="en-US" dirty="0" err="1"/>
              <a:t>dataframe</a:t>
            </a:r>
            <a:r>
              <a:rPr lang="en-US" dirty="0"/>
              <a:t>,</a:t>
            </a:r>
          </a:p>
          <a:p>
            <a:r>
              <a:rPr lang="en-US" dirty="0"/>
              <a:t>And we can check the sector information via calling the </a:t>
            </a:r>
            <a:r>
              <a:rPr lang="en-US" i="1" dirty="0"/>
              <a:t>Sectors</a:t>
            </a:r>
            <a:r>
              <a:rPr lang="en-US" i="0" dirty="0"/>
              <a:t> variable</a:t>
            </a:r>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32</a:t>
            </a:fld>
            <a:endParaRPr lang="en-US"/>
          </a:p>
        </p:txBody>
      </p:sp>
    </p:spTree>
    <p:extLst>
      <p:ext uri="{BB962C8B-B14F-4D97-AF65-F5344CB8AC3E}">
        <p14:creationId xmlns:p14="http://schemas.microsoft.com/office/powerpoint/2010/main" val="609580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load the cleaned dataset with weekly return, and we can examine the head and tail of the dataset.</a:t>
            </a:r>
          </a:p>
        </p:txBody>
      </p:sp>
      <p:sp>
        <p:nvSpPr>
          <p:cNvPr id="4" name="Slide Number Placeholder 3"/>
          <p:cNvSpPr>
            <a:spLocks noGrp="1"/>
          </p:cNvSpPr>
          <p:nvPr>
            <p:ph type="sldNum" sz="quarter" idx="5"/>
          </p:nvPr>
        </p:nvSpPr>
        <p:spPr/>
        <p:txBody>
          <a:bodyPr/>
          <a:lstStyle/>
          <a:p>
            <a:fld id="{B3A39F60-75B2-44EE-8C82-EF0FBA721FB6}" type="slidenum">
              <a:rPr lang="en-US" smtClean="0"/>
              <a:t>33</a:t>
            </a:fld>
            <a:endParaRPr lang="en-US"/>
          </a:p>
        </p:txBody>
      </p:sp>
    </p:spTree>
    <p:extLst>
      <p:ext uri="{BB962C8B-B14F-4D97-AF65-F5344CB8AC3E}">
        <p14:creationId xmlns:p14="http://schemas.microsoft.com/office/powerpoint/2010/main" val="4024206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plot the cumulative returns for each firm and examine its performance.</a:t>
            </a:r>
          </a:p>
        </p:txBody>
      </p:sp>
      <p:sp>
        <p:nvSpPr>
          <p:cNvPr id="4" name="Slide Number Placeholder 3"/>
          <p:cNvSpPr>
            <a:spLocks noGrp="1"/>
          </p:cNvSpPr>
          <p:nvPr>
            <p:ph type="sldNum" sz="quarter" idx="5"/>
          </p:nvPr>
        </p:nvSpPr>
        <p:spPr/>
        <p:txBody>
          <a:bodyPr/>
          <a:lstStyle/>
          <a:p>
            <a:fld id="{B3A39F60-75B2-44EE-8C82-EF0FBA721FB6}" type="slidenum">
              <a:rPr lang="en-US" smtClean="0"/>
              <a:t>34</a:t>
            </a:fld>
            <a:endParaRPr lang="en-US"/>
          </a:p>
        </p:txBody>
      </p:sp>
    </p:spTree>
    <p:extLst>
      <p:ext uri="{BB962C8B-B14F-4D97-AF65-F5344CB8AC3E}">
        <p14:creationId xmlns:p14="http://schemas.microsoft.com/office/powerpoint/2010/main" val="2510267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examine its summary statistics information through our self-defined </a:t>
            </a:r>
            <a:r>
              <a:rPr lang="en-US" i="1" dirty="0" err="1"/>
              <a:t>getSumStat</a:t>
            </a:r>
            <a:r>
              <a:rPr lang="en-US" i="0" dirty="0"/>
              <a:t> function, which first drops the firms with missing data and then output the total return, average return, annualized average return, annualized standard deviation, annualized </a:t>
            </a:r>
            <a:r>
              <a:rPr lang="en-US" i="0" dirty="0" err="1"/>
              <a:t>sharpe</a:t>
            </a:r>
            <a:r>
              <a:rPr lang="en-US" i="0" dirty="0"/>
              <a:t> ratio, as well as the maximum drawdown.</a:t>
            </a:r>
            <a:endParaRPr lang="en-US" i="1" dirty="0"/>
          </a:p>
        </p:txBody>
      </p:sp>
      <p:sp>
        <p:nvSpPr>
          <p:cNvPr id="4" name="Slide Number Placeholder 3"/>
          <p:cNvSpPr>
            <a:spLocks noGrp="1"/>
          </p:cNvSpPr>
          <p:nvPr>
            <p:ph type="sldNum" sz="quarter" idx="5"/>
          </p:nvPr>
        </p:nvSpPr>
        <p:spPr/>
        <p:txBody>
          <a:bodyPr/>
          <a:lstStyle/>
          <a:p>
            <a:fld id="{B3A39F60-75B2-44EE-8C82-EF0FBA721FB6}" type="slidenum">
              <a:rPr lang="en-US" smtClean="0"/>
              <a:t>35</a:t>
            </a:fld>
            <a:endParaRPr lang="en-US"/>
          </a:p>
        </p:txBody>
      </p:sp>
    </p:spTree>
    <p:extLst>
      <p:ext uri="{BB962C8B-B14F-4D97-AF65-F5344CB8AC3E}">
        <p14:creationId xmlns:p14="http://schemas.microsoft.com/office/powerpoint/2010/main" val="1902164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After examining the data, we will perform graphical analysis to our dataset in the second section, namely the graphical analysis section.</a:t>
            </a:r>
          </a:p>
        </p:txBody>
      </p:sp>
      <p:sp>
        <p:nvSpPr>
          <p:cNvPr id="4" name="Slide Number Placeholder 3"/>
          <p:cNvSpPr>
            <a:spLocks noGrp="1"/>
          </p:cNvSpPr>
          <p:nvPr>
            <p:ph type="sldNum" sz="quarter" idx="5"/>
          </p:nvPr>
        </p:nvSpPr>
        <p:spPr/>
        <p:txBody>
          <a:bodyPr/>
          <a:lstStyle/>
          <a:p>
            <a:fld id="{B3A39F60-75B2-44EE-8C82-EF0FBA721FB6}" type="slidenum">
              <a:rPr lang="en-US" smtClean="0"/>
              <a:t>36</a:t>
            </a:fld>
            <a:endParaRPr lang="en-US"/>
          </a:p>
        </p:txBody>
      </p:sp>
    </p:spTree>
    <p:extLst>
      <p:ext uri="{BB962C8B-B14F-4D97-AF65-F5344CB8AC3E}">
        <p14:creationId xmlns:p14="http://schemas.microsoft.com/office/powerpoint/2010/main" val="2957792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 are allowed to specify the </a:t>
            </a:r>
            <a:r>
              <a:rPr lang="en-US" i="1" dirty="0" err="1"/>
              <a:t>start_date</a:t>
            </a:r>
            <a:r>
              <a:rPr lang="en-US" i="1" dirty="0"/>
              <a:t> </a:t>
            </a:r>
            <a:r>
              <a:rPr lang="en-US" i="0" dirty="0"/>
              <a:t>and </a:t>
            </a:r>
            <a:r>
              <a:rPr lang="en-US" i="1" dirty="0" err="1"/>
              <a:t>end_date</a:t>
            </a:r>
            <a:r>
              <a:rPr lang="en-US" i="1" dirty="0"/>
              <a:t> </a:t>
            </a:r>
            <a:r>
              <a:rPr lang="en-US" i="0" dirty="0"/>
              <a:t>to extract the dataset for which we will perform graphical analysis on.</a:t>
            </a:r>
          </a:p>
          <a:p>
            <a:r>
              <a:rPr lang="en-US" i="0" dirty="0"/>
              <a:t>In addition, we can enter in the </a:t>
            </a:r>
            <a:r>
              <a:rPr lang="en-US" i="1" dirty="0" err="1"/>
              <a:t>Sectors_chosen</a:t>
            </a:r>
            <a:r>
              <a:rPr lang="en-US" i="0" dirty="0"/>
              <a:t> option if we want to perform graphical analysis on certain sectors only. Note that, by default, all sectors will be included in our graphical analysis.</a:t>
            </a:r>
          </a:p>
          <a:p>
            <a:r>
              <a:rPr lang="en-US" i="0" dirty="0"/>
              <a:t>We can also enter in the </a:t>
            </a:r>
            <a:r>
              <a:rPr lang="en-US" i="1" dirty="0" err="1"/>
              <a:t>drop_firm</a:t>
            </a:r>
            <a:r>
              <a:rPr lang="en-US" i="0" dirty="0"/>
              <a:t> option if we want to exclude certain firms when we perform graphical analysis on the dataset. By default, all firms in the </a:t>
            </a:r>
            <a:r>
              <a:rPr lang="en-US" i="1" dirty="0" err="1"/>
              <a:t>Sector_chosen</a:t>
            </a:r>
            <a:r>
              <a:rPr lang="en-US" i="0" dirty="0"/>
              <a:t> option will be included in our graphical analysis.</a:t>
            </a:r>
          </a:p>
          <a:p>
            <a:r>
              <a:rPr lang="en-US" i="0" dirty="0"/>
              <a:t>The </a:t>
            </a:r>
            <a:r>
              <a:rPr lang="en-US" i="1" dirty="0" err="1"/>
              <a:t>display_SumStat</a:t>
            </a:r>
            <a:r>
              <a:rPr lang="en-US" i="0" dirty="0"/>
              <a:t> option allows us to show the summary statistics information for the selected dataset,</a:t>
            </a:r>
          </a:p>
          <a:p>
            <a:r>
              <a:rPr lang="en-US" i="0" dirty="0"/>
              <a:t>Whereas the </a:t>
            </a:r>
            <a:r>
              <a:rPr lang="en-US" i="1" dirty="0" err="1"/>
              <a:t>display_IndRet</a:t>
            </a:r>
            <a:r>
              <a:rPr lang="en-US" i="0" dirty="0"/>
              <a:t> option allows us to display the individual stock performance plot for the selected dataset.</a:t>
            </a:r>
            <a:endParaRPr lang="en-US" i="1" dirty="0"/>
          </a:p>
          <a:p>
            <a:endParaRPr lang="en-US" i="0" dirty="0"/>
          </a:p>
        </p:txBody>
      </p:sp>
      <p:sp>
        <p:nvSpPr>
          <p:cNvPr id="4" name="Slide Number Placeholder 3"/>
          <p:cNvSpPr>
            <a:spLocks noGrp="1"/>
          </p:cNvSpPr>
          <p:nvPr>
            <p:ph type="sldNum" sz="quarter" idx="5"/>
          </p:nvPr>
        </p:nvSpPr>
        <p:spPr/>
        <p:txBody>
          <a:bodyPr/>
          <a:lstStyle/>
          <a:p>
            <a:fld id="{B3A39F60-75B2-44EE-8C82-EF0FBA721FB6}" type="slidenum">
              <a:rPr lang="en-US" smtClean="0"/>
              <a:t>37</a:t>
            </a:fld>
            <a:endParaRPr lang="en-US"/>
          </a:p>
        </p:txBody>
      </p:sp>
    </p:spTree>
    <p:extLst>
      <p:ext uri="{BB962C8B-B14F-4D97-AF65-F5344CB8AC3E}">
        <p14:creationId xmlns:p14="http://schemas.microsoft.com/office/powerpoint/2010/main" val="4190159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Using our self-defined </a:t>
            </a:r>
            <a:r>
              <a:rPr lang="en-US" i="1" dirty="0" err="1"/>
              <a:t>graphicalAnalysis</a:t>
            </a:r>
            <a:r>
              <a:rPr lang="en-US" i="0" dirty="0"/>
              <a:t> function with the previous specification, we get the clustering information, the graphical network plot, individual stock performance plot, as well as the summary statistics information.</a:t>
            </a:r>
          </a:p>
          <a:p>
            <a:r>
              <a:rPr lang="en-US" i="0" dirty="0"/>
              <a:t>In the graphical network plot, </a:t>
            </a:r>
          </a:p>
          <a:p>
            <a:pPr marL="171450" indent="-171450">
              <a:buFont typeface="Arial" panose="020B0604020202020204" pitchFamily="34" charset="0"/>
              <a:buChar char="•"/>
            </a:pPr>
            <a:r>
              <a:rPr lang="en-US" i="0" dirty="0"/>
              <a:t>Each node corresponds to a stock, with color being defined by the cluster label from the Affinity Propagation clustering method.</a:t>
            </a:r>
          </a:p>
          <a:p>
            <a:pPr marL="171450" indent="-171450">
              <a:buFont typeface="Arial" panose="020B0604020202020204" pitchFamily="34" charset="0"/>
              <a:buChar char="•"/>
            </a:pPr>
            <a:r>
              <a:rPr lang="en-US" i="0" dirty="0"/>
              <a:t>Each edge links two stocks. The strength of the edge is defined by the sparse inverse covariance matrix (or the precision matrix). The higher the value is, the more conditional correlated it is for the two stocks.</a:t>
            </a:r>
          </a:p>
          <a:p>
            <a:pPr marL="0" indent="0">
              <a:buFont typeface="Arial" panose="020B0604020202020204" pitchFamily="34" charset="0"/>
              <a:buNone/>
            </a:pPr>
            <a:r>
              <a:rPr lang="en-US" i="0" dirty="0"/>
              <a:t>We can analyze this graphical network plot and draw inferences based on its conditional correlation relationship.</a:t>
            </a:r>
          </a:p>
        </p:txBody>
      </p:sp>
      <p:sp>
        <p:nvSpPr>
          <p:cNvPr id="4" name="Slide Number Placeholder 3"/>
          <p:cNvSpPr>
            <a:spLocks noGrp="1"/>
          </p:cNvSpPr>
          <p:nvPr>
            <p:ph type="sldNum" sz="quarter" idx="5"/>
          </p:nvPr>
        </p:nvSpPr>
        <p:spPr/>
        <p:txBody>
          <a:bodyPr/>
          <a:lstStyle/>
          <a:p>
            <a:fld id="{B3A39F60-75B2-44EE-8C82-EF0FBA721FB6}" type="slidenum">
              <a:rPr lang="en-US" smtClean="0"/>
              <a:t>38</a:t>
            </a:fld>
            <a:endParaRPr lang="en-US"/>
          </a:p>
        </p:txBody>
      </p:sp>
    </p:spTree>
    <p:extLst>
      <p:ext uri="{BB962C8B-B14F-4D97-AF65-F5344CB8AC3E}">
        <p14:creationId xmlns:p14="http://schemas.microsoft.com/office/powerpoint/2010/main" val="317016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 can also use the self-defined function called </a:t>
            </a:r>
            <a:r>
              <a:rPr lang="en-US" i="0" dirty="0" err="1"/>
              <a:t>graphicalAnalysis_plot_ZOOM_bySector</a:t>
            </a:r>
            <a:r>
              <a:rPr lang="en-US" i="0" dirty="0"/>
              <a:t> to zoom in and focus on a particular sector (or sectors) from the previous network graph.</a:t>
            </a:r>
          </a:p>
          <a:p>
            <a:r>
              <a:rPr lang="en-US" i="0" dirty="0"/>
              <a:t>Here is an example where we focus on the Bank sector from the previous plot.</a:t>
            </a:r>
          </a:p>
        </p:txBody>
      </p:sp>
      <p:sp>
        <p:nvSpPr>
          <p:cNvPr id="4" name="Slide Number Placeholder 3"/>
          <p:cNvSpPr>
            <a:spLocks noGrp="1"/>
          </p:cNvSpPr>
          <p:nvPr>
            <p:ph type="sldNum" sz="quarter" idx="5"/>
          </p:nvPr>
        </p:nvSpPr>
        <p:spPr/>
        <p:txBody>
          <a:bodyPr/>
          <a:lstStyle/>
          <a:p>
            <a:fld id="{B3A39F60-75B2-44EE-8C82-EF0FBA721FB6}" type="slidenum">
              <a:rPr lang="en-US" smtClean="0"/>
              <a:t>39</a:t>
            </a:fld>
            <a:endParaRPr lang="en-US"/>
          </a:p>
        </p:txBody>
      </p:sp>
    </p:spTree>
    <p:extLst>
      <p:ext uri="{BB962C8B-B14F-4D97-AF65-F5344CB8AC3E}">
        <p14:creationId xmlns:p14="http://schemas.microsoft.com/office/powerpoint/2010/main" val="282670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our analysis we will use data from 4 different sectors, which are the Bank, Health, Energy, and Tech sector, and we will be analyzing 22 firms in total.  </a:t>
            </a:r>
          </a:p>
          <a:p>
            <a:r>
              <a:rPr lang="en-US" sz="1200" b="0" i="0" u="none" strike="noStrike" kern="1200" dirty="0">
                <a:solidFill>
                  <a:schemeClr val="tx1"/>
                </a:solidFill>
                <a:effectLst/>
                <a:latin typeface="+mn-lt"/>
                <a:ea typeface="+mn-ea"/>
                <a:cs typeface="+mn-cs"/>
              </a:rPr>
              <a:t>Here is a snapshot of the summary information, which shows the ticker, company </a:t>
            </a:r>
            <a:r>
              <a:rPr lang="en-US" altLang="zh-CN" sz="1200" b="0" i="0" u="none" strike="noStrike" kern="1200" dirty="0">
                <a:solidFill>
                  <a:schemeClr val="tx1"/>
                </a:solidFill>
                <a:effectLst/>
                <a:latin typeface="+mn-lt"/>
                <a:ea typeface="+mn-ea"/>
                <a:cs typeface="+mn-cs"/>
              </a:rPr>
              <a:t>name</a:t>
            </a:r>
            <a:r>
              <a:rPr lang="en-US" sz="1200" b="0" i="0" u="none" strike="noStrike" kern="1200" dirty="0">
                <a:solidFill>
                  <a:schemeClr val="tx1"/>
                </a:solidFill>
                <a:effectLst/>
                <a:latin typeface="+mn-lt"/>
                <a:ea typeface="+mn-ea"/>
                <a:cs typeface="+mn-cs"/>
              </a:rPr>
              <a:t>, its corresponding sector as well as its PERMNO code for each stock. </a:t>
            </a:r>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4</a:t>
            </a:fld>
            <a:endParaRPr lang="en-US"/>
          </a:p>
        </p:txBody>
      </p:sp>
    </p:spTree>
    <p:extLst>
      <p:ext uri="{BB962C8B-B14F-4D97-AF65-F5344CB8AC3E}">
        <p14:creationId xmlns:p14="http://schemas.microsoft.com/office/powerpoint/2010/main" val="2064455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There is another self-defined function called </a:t>
            </a:r>
            <a:r>
              <a:rPr lang="en-US" i="0" dirty="0" err="1"/>
              <a:t>graphicalAnalysis_plot_ZOOM_byFirm</a:t>
            </a:r>
            <a:r>
              <a:rPr lang="en-US" i="0" dirty="0"/>
              <a:t> where we can zoom in and focus on a particular set of firms from the previous network graph.</a:t>
            </a:r>
          </a:p>
          <a:p>
            <a:r>
              <a:rPr lang="en-US" i="0" dirty="0"/>
              <a:t>Here is a snapshot of how to this function.</a:t>
            </a:r>
          </a:p>
        </p:txBody>
      </p:sp>
      <p:sp>
        <p:nvSpPr>
          <p:cNvPr id="4" name="Slide Number Placeholder 3"/>
          <p:cNvSpPr>
            <a:spLocks noGrp="1"/>
          </p:cNvSpPr>
          <p:nvPr>
            <p:ph type="sldNum" sz="quarter" idx="5"/>
          </p:nvPr>
        </p:nvSpPr>
        <p:spPr/>
        <p:txBody>
          <a:bodyPr/>
          <a:lstStyle/>
          <a:p>
            <a:fld id="{B3A39F60-75B2-44EE-8C82-EF0FBA721FB6}" type="slidenum">
              <a:rPr lang="en-US" smtClean="0"/>
              <a:t>40</a:t>
            </a:fld>
            <a:endParaRPr lang="en-US"/>
          </a:p>
        </p:txBody>
      </p:sp>
    </p:spTree>
    <p:extLst>
      <p:ext uri="{BB962C8B-B14F-4D97-AF65-F5344CB8AC3E}">
        <p14:creationId xmlns:p14="http://schemas.microsoft.com/office/powerpoint/2010/main" val="29639356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we covered the basic algorithm for graphical network analysis and applied it to the stock returns data as an example in this demo.</a:t>
            </a:r>
          </a:p>
          <a:p>
            <a:r>
              <a:rPr lang="en-US" dirty="0"/>
              <a:t>There are 3 steps in our graphical network analysis algorithm:</a:t>
            </a:r>
          </a:p>
          <a:p>
            <a:pPr marL="171450" indent="-171450">
              <a:buFont typeface="Arial" panose="020B0604020202020204" pitchFamily="34" charset="0"/>
              <a:buChar char="•"/>
            </a:pPr>
            <a:r>
              <a:rPr lang="en-US" dirty="0"/>
              <a:t>First, we do sparse covariance estimation to find an estimate of the precision matrix. In our example, we use graphical lasso approach to accomplish this task.</a:t>
            </a:r>
          </a:p>
          <a:p>
            <a:pPr marL="171450" indent="-171450">
              <a:buFont typeface="Arial" panose="020B0604020202020204" pitchFamily="34" charset="0"/>
              <a:buChar char="•"/>
            </a:pPr>
            <a:r>
              <a:rPr lang="en-US" dirty="0"/>
              <a:t>Second, we perform clustering technique to group returns into clusters that have similar behaviors. The clustering method we chose to use in our example is the affinity propagation approach.</a:t>
            </a:r>
          </a:p>
          <a:p>
            <a:pPr marL="171450" indent="-171450">
              <a:buFont typeface="Arial" panose="020B0604020202020204" pitchFamily="34" charset="0"/>
              <a:buChar char="•"/>
            </a:pPr>
            <a:r>
              <a:rPr lang="en-US" dirty="0"/>
              <a:t>Lastly, we utilize manifold learning techniques to find an 2D embedding for visualizing the network graph. In particular, we chose to use the Multidimensional Scaling, or MDS, approach to do so.</a:t>
            </a:r>
          </a:p>
          <a:p>
            <a:r>
              <a:rPr lang="en-US" dirty="0"/>
              <a:t>We can consider applying this algorithm to various datasets to extract the conditional dependency structure of the data and draw inferences based on the given network graph.</a:t>
            </a:r>
          </a:p>
        </p:txBody>
      </p:sp>
      <p:sp>
        <p:nvSpPr>
          <p:cNvPr id="4" name="Slide Number Placeholder 3"/>
          <p:cNvSpPr>
            <a:spLocks noGrp="1"/>
          </p:cNvSpPr>
          <p:nvPr>
            <p:ph type="sldNum" sz="quarter" idx="5"/>
          </p:nvPr>
        </p:nvSpPr>
        <p:spPr/>
        <p:txBody>
          <a:bodyPr/>
          <a:lstStyle/>
          <a:p>
            <a:fld id="{B3A39F60-75B2-44EE-8C82-EF0FBA721FB6}" type="slidenum">
              <a:rPr lang="en-US" smtClean="0"/>
              <a:t>41</a:t>
            </a:fld>
            <a:endParaRPr lang="en-US"/>
          </a:p>
        </p:txBody>
      </p:sp>
    </p:spTree>
    <p:extLst>
      <p:ext uri="{BB962C8B-B14F-4D97-AF65-F5344CB8AC3E}">
        <p14:creationId xmlns:p14="http://schemas.microsoft.com/office/powerpoint/2010/main" val="3769975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the tutorial. Feel free to play around with the control file notebook and examine the return data for different time period or different sectors. </a:t>
            </a:r>
          </a:p>
          <a:p>
            <a:r>
              <a:rPr lang="en-US" dirty="0"/>
              <a:t>		</a:t>
            </a:r>
          </a:p>
        </p:txBody>
      </p:sp>
      <p:sp>
        <p:nvSpPr>
          <p:cNvPr id="4" name="Slide Number Placeholder 3"/>
          <p:cNvSpPr>
            <a:spLocks noGrp="1"/>
          </p:cNvSpPr>
          <p:nvPr>
            <p:ph type="sldNum" sz="quarter" idx="5"/>
          </p:nvPr>
        </p:nvSpPr>
        <p:spPr/>
        <p:txBody>
          <a:bodyPr/>
          <a:lstStyle/>
          <a:p>
            <a:fld id="{B3A39F60-75B2-44EE-8C82-EF0FBA721FB6}" type="slidenum">
              <a:rPr lang="en-US" smtClean="0"/>
              <a:t>42</a:t>
            </a:fld>
            <a:endParaRPr lang="en-US"/>
          </a:p>
        </p:txBody>
      </p:sp>
    </p:spTree>
    <p:extLst>
      <p:ext uri="{BB962C8B-B14F-4D97-AF65-F5344CB8AC3E}">
        <p14:creationId xmlns:p14="http://schemas.microsoft.com/office/powerpoint/2010/main" val="1913879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references for which you can check for more details. Thanks for listening!</a:t>
            </a:r>
          </a:p>
        </p:txBody>
      </p:sp>
      <p:sp>
        <p:nvSpPr>
          <p:cNvPr id="4" name="Slide Number Placeholder 3"/>
          <p:cNvSpPr>
            <a:spLocks noGrp="1"/>
          </p:cNvSpPr>
          <p:nvPr>
            <p:ph type="sldNum" sz="quarter" idx="5"/>
          </p:nvPr>
        </p:nvSpPr>
        <p:spPr/>
        <p:txBody>
          <a:bodyPr/>
          <a:lstStyle/>
          <a:p>
            <a:fld id="{B3A39F60-75B2-44EE-8C82-EF0FBA721FB6}" type="slidenum">
              <a:rPr lang="en-US" smtClean="0"/>
              <a:t>43</a:t>
            </a:fld>
            <a:endParaRPr lang="en-US"/>
          </a:p>
        </p:txBody>
      </p:sp>
    </p:spTree>
    <p:extLst>
      <p:ext uri="{BB962C8B-B14F-4D97-AF65-F5344CB8AC3E}">
        <p14:creationId xmlns:p14="http://schemas.microsoft.com/office/powerpoint/2010/main" val="1251345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advanced materials regarding this topic is displayed here in the Appendix Section. </a:t>
            </a:r>
          </a:p>
        </p:txBody>
      </p:sp>
      <p:sp>
        <p:nvSpPr>
          <p:cNvPr id="4" name="Slide Number Placeholder 3"/>
          <p:cNvSpPr>
            <a:spLocks noGrp="1"/>
          </p:cNvSpPr>
          <p:nvPr>
            <p:ph type="sldNum" sz="quarter" idx="5"/>
          </p:nvPr>
        </p:nvSpPr>
        <p:spPr/>
        <p:txBody>
          <a:bodyPr/>
          <a:lstStyle/>
          <a:p>
            <a:fld id="{B3A39F60-75B2-44EE-8C82-EF0FBA721FB6}" type="slidenum">
              <a:rPr lang="en-US" smtClean="0"/>
              <a:t>44</a:t>
            </a:fld>
            <a:endParaRPr lang="en-US"/>
          </a:p>
        </p:txBody>
      </p:sp>
    </p:spTree>
    <p:extLst>
      <p:ext uri="{BB962C8B-B14F-4D97-AF65-F5344CB8AC3E}">
        <p14:creationId xmlns:p14="http://schemas.microsoft.com/office/powerpoint/2010/main" val="11423722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Varying Shrinkage </a:t>
            </a:r>
            <a:r>
              <a:rPr lang="en-US" altLang="zh-CN" dirty="0"/>
              <a:t>Parameter Lambdas in the graphical lasso method</a:t>
            </a:r>
            <a:endParaRPr lang="en-US" dirty="0"/>
          </a:p>
          <a:p>
            <a:pPr marL="171450" indent="-171450">
              <a:buFontTx/>
              <a:buChar char="-"/>
            </a:pPr>
            <a:r>
              <a:rPr lang="en-US" dirty="0"/>
              <a:t>Dara Range from Jan 2011 to June 2020, i.e. 6-Month weekly returns data</a:t>
            </a:r>
          </a:p>
          <a:p>
            <a:pPr marL="171450" indent="-171450">
              <a:buFontTx/>
              <a:buChar char="-"/>
            </a:pPr>
            <a:r>
              <a:rPr lang="en-US" dirty="0"/>
              <a:t>Each frame is corresponding to a different shrinkage parameter</a:t>
            </a:r>
          </a:p>
          <a:p>
            <a:pPr marL="628650" lvl="1" indent="-171450">
              <a:buFontTx/>
              <a:buChar char="-"/>
            </a:pPr>
            <a:r>
              <a:rPr lang="en-US" dirty="0"/>
              <a:t>Lambda takes the value {0, 0.1, 0.2, 0.25, 0.5, 0.65, 0.75, 0.8, 0.85, 0.90} and the lambda resulted from CV is 0.206</a:t>
            </a:r>
          </a:p>
          <a:p>
            <a:pPr marL="171450" indent="-171450">
              <a:buFontTx/>
              <a:buChar char="-"/>
            </a:pPr>
            <a:r>
              <a:rPr lang="en-US" dirty="0"/>
              <a:t>Number of stocks included: 22 firms + S&amp;P500</a:t>
            </a:r>
          </a:p>
          <a:p>
            <a:pPr marL="171450" indent="-171450">
              <a:buFont typeface="Wingdings" panose="05000000000000000000" pitchFamily="2" charset="2"/>
              <a:buChar char="è"/>
            </a:pPr>
            <a:r>
              <a:rPr lang="en-US" dirty="0">
                <a:sym typeface="Wingdings" panose="05000000000000000000" pitchFamily="2" charset="2"/>
              </a:rPr>
              <a:t>From the short video, we confirms that: as lambda increases, the sparser the precision matrix, i.e. less linkages in the graph.</a:t>
            </a:r>
          </a:p>
          <a:p>
            <a:pPr marL="171450" indent="-171450">
              <a:buFont typeface="Wingdings" panose="05000000000000000000" pitchFamily="2" charset="2"/>
              <a:buChar char="è"/>
            </a:pPr>
            <a:endParaRPr lang="en-US" dirty="0">
              <a:sym typeface="Wingdings" panose="05000000000000000000" pitchFamily="2" charset="2"/>
            </a:endParaRPr>
          </a:p>
          <a:p>
            <a:pPr marL="0" indent="0">
              <a:buFont typeface="Wingdings" panose="05000000000000000000" pitchFamily="2" charset="2"/>
              <a:buNone/>
            </a:pPr>
            <a:r>
              <a:rPr lang="en-US" dirty="0">
                <a:sym typeface="Wingdings" panose="05000000000000000000" pitchFamily="2" charset="2"/>
              </a:rPr>
              <a:t>Note that, in order to have our function takes in lambda as an input, we need to change the self-defined function </a:t>
            </a:r>
            <a:r>
              <a:rPr lang="en-US" i="1" dirty="0" err="1">
                <a:sym typeface="Wingdings" panose="05000000000000000000" pitchFamily="2" charset="2"/>
              </a:rPr>
              <a:t>graphicalAnalysis</a:t>
            </a:r>
            <a:r>
              <a:rPr lang="en-US" i="0" dirty="0">
                <a:sym typeface="Wingdings" panose="05000000000000000000" pitchFamily="2" charset="2"/>
              </a:rPr>
              <a:t>: we are supposed to use </a:t>
            </a:r>
            <a:r>
              <a:rPr lang="en-US" i="1" dirty="0" err="1">
                <a:sym typeface="Wingdings" panose="05000000000000000000" pitchFamily="2" charset="2"/>
              </a:rPr>
              <a:t>GraphicalLasso</a:t>
            </a:r>
            <a:r>
              <a:rPr lang="en-US" i="0" dirty="0">
                <a:sym typeface="Wingdings" panose="05000000000000000000" pitchFamily="2" charset="2"/>
              </a:rPr>
              <a:t> rather than </a:t>
            </a:r>
            <a:r>
              <a:rPr lang="en-US" i="1" dirty="0" err="1">
                <a:sym typeface="Wingdings" panose="05000000000000000000" pitchFamily="2" charset="2"/>
              </a:rPr>
              <a:t>GraphicalLassoCV</a:t>
            </a:r>
            <a:r>
              <a:rPr lang="en-US" i="0" dirty="0">
                <a:sym typeface="Wingdings" panose="05000000000000000000" pitchFamily="2" charset="2"/>
              </a:rPr>
              <a:t> to estimate our precision matrix. </a:t>
            </a:r>
          </a:p>
          <a:p>
            <a:pPr marL="0" indent="0">
              <a:buFont typeface="Wingdings" panose="05000000000000000000" pitchFamily="2" charset="2"/>
              <a:buNone/>
            </a:pPr>
            <a:r>
              <a:rPr lang="en-US" i="0" dirty="0">
                <a:sym typeface="Wingdings" panose="05000000000000000000" pitchFamily="2" charset="2"/>
              </a:rPr>
              <a:t>Please see </a:t>
            </a:r>
            <a:r>
              <a:rPr lang="en-US" i="0" u="sng" dirty="0">
                <a:sym typeface="Wingdings" panose="05000000000000000000" pitchFamily="2" charset="2"/>
              </a:rPr>
              <a:t>https://scikit-learn.org/stable/modules/generated/sklearn.covariance.GraphicalLasso.html </a:t>
            </a:r>
            <a:r>
              <a:rPr lang="en-US" i="0" dirty="0">
                <a:sym typeface="Wingdings" panose="05000000000000000000" pitchFamily="2" charset="2"/>
              </a:rPr>
              <a:t>for the details of </a:t>
            </a:r>
            <a:r>
              <a:rPr lang="en-US" i="1" dirty="0" err="1">
                <a:sym typeface="Wingdings" panose="05000000000000000000" pitchFamily="2" charset="2"/>
              </a:rPr>
              <a:t>GraphicalLasso</a:t>
            </a:r>
            <a:r>
              <a:rPr lang="en-US" i="0" dirty="0">
                <a:sym typeface="Wingdings" panose="05000000000000000000" pitchFamily="2" charset="2"/>
              </a:rPr>
              <a:t> function</a:t>
            </a:r>
            <a:endParaRPr lang="en-US" i="1" dirty="0"/>
          </a:p>
          <a:p>
            <a:pPr marL="0" indent="0">
              <a:buFontTx/>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A39F60-75B2-44EE-8C82-EF0FBA721FB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3804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lapse video </a:t>
            </a:r>
          </a:p>
          <a:p>
            <a:pPr marL="171450" indent="-171450">
              <a:buFontTx/>
              <a:buChar char="-"/>
            </a:pPr>
            <a:r>
              <a:rPr lang="en-US" dirty="0"/>
              <a:t>The data range is from Jan 2011 to June 2020, with 5-year rolling windows;</a:t>
            </a:r>
          </a:p>
          <a:p>
            <a:pPr marL="171450" indent="-171450">
              <a:buFontTx/>
              <a:buChar char="-"/>
            </a:pPr>
            <a:r>
              <a:rPr lang="en-US" dirty="0"/>
              <a:t>Each frame is updated monthly (e.g. first frame is from Jan 2011 to Dec 2015, second frame is from Feb 2011 to Jan 2016, </a:t>
            </a:r>
            <a:r>
              <a:rPr lang="en-US" dirty="0" err="1"/>
              <a:t>etc</a:t>
            </a:r>
            <a:r>
              <a:rPr lang="en-US" dirty="0"/>
              <a:t>); there are 55 frames (i.e. months) in total</a:t>
            </a:r>
          </a:p>
          <a:p>
            <a:pPr marL="171450" indent="-171450">
              <a:buFontTx/>
              <a:buChar char="-"/>
            </a:pPr>
            <a:r>
              <a:rPr lang="en-US" dirty="0"/>
              <a:t>Number of stocks included: 21 firms + S&amp;P500</a:t>
            </a:r>
          </a:p>
          <a:p>
            <a:pPr marL="628650" lvl="1" indent="-171450">
              <a:buFontTx/>
              <a:buChar char="-"/>
            </a:pPr>
            <a:r>
              <a:rPr lang="en-US" dirty="0"/>
              <a:t>Note that BABA is dropped from this analysis since it has missing data during the given time period</a:t>
            </a:r>
          </a:p>
          <a:p>
            <a:pPr marL="0" lvl="0" indent="0">
              <a:buFontTx/>
              <a:buNone/>
            </a:pPr>
            <a:endParaRPr lang="en-US" dirty="0"/>
          </a:p>
          <a:p>
            <a:pPr marL="0" lvl="0" indent="0">
              <a:buFontTx/>
              <a:buNone/>
            </a:pPr>
            <a:r>
              <a:rPr lang="en-US" dirty="0"/>
              <a:t>Note that we simply re-run the </a:t>
            </a:r>
            <a:r>
              <a:rPr lang="en-US" dirty="0" err="1"/>
              <a:t>graphicalAnalysis</a:t>
            </a:r>
            <a:r>
              <a:rPr lang="en-US" dirty="0"/>
              <a:t> function for the various time frames (i.e. different </a:t>
            </a:r>
            <a:r>
              <a:rPr lang="en-US" dirty="0" err="1"/>
              <a:t>start_date</a:t>
            </a:r>
            <a:r>
              <a:rPr lang="en-US" dirty="0"/>
              <a:t> and </a:t>
            </a:r>
            <a:r>
              <a:rPr lang="en-US" dirty="0" err="1"/>
              <a:t>end_date</a:t>
            </a:r>
            <a:r>
              <a:rPr lang="en-US" dirty="0"/>
              <a:t>) to get the corresponding network graph.</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46</a:t>
            </a:fld>
            <a:endParaRPr lang="en-US"/>
          </a:p>
        </p:txBody>
      </p:sp>
    </p:spTree>
    <p:extLst>
      <p:ext uri="{BB962C8B-B14F-4D97-AF65-F5344CB8AC3E}">
        <p14:creationId xmlns:p14="http://schemas.microsoft.com/office/powerpoint/2010/main" val="24347200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47</a:t>
            </a:fld>
            <a:endParaRPr lang="en-US"/>
          </a:p>
        </p:txBody>
      </p:sp>
    </p:spTree>
    <p:extLst>
      <p:ext uri="{BB962C8B-B14F-4D97-AF65-F5344CB8AC3E}">
        <p14:creationId xmlns:p14="http://schemas.microsoft.com/office/powerpoint/2010/main" val="43772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48</a:t>
            </a:fld>
            <a:endParaRPr lang="en-US"/>
          </a:p>
        </p:txBody>
      </p:sp>
    </p:spTree>
    <p:extLst>
      <p:ext uri="{BB962C8B-B14F-4D97-AF65-F5344CB8AC3E}">
        <p14:creationId xmlns:p14="http://schemas.microsoft.com/office/powerpoint/2010/main" val="2201162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49</a:t>
            </a:fld>
            <a:endParaRPr lang="en-US"/>
          </a:p>
        </p:txBody>
      </p:sp>
    </p:spTree>
    <p:extLst>
      <p:ext uri="{BB962C8B-B14F-4D97-AF65-F5344CB8AC3E}">
        <p14:creationId xmlns:p14="http://schemas.microsoft.com/office/powerpoint/2010/main" val="361289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Our stock return dataset is downloaded from CRSP via WRDS. They are daily data, ranging earliest from December 31st, 1999 to June 30</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2020. The “RET” column is the “Holding Period Return”, which is daily return of the stock adjusted for dividends and splits. </a:t>
            </a:r>
          </a:p>
          <a:p>
            <a:r>
              <a:rPr lang="en-US" sz="1200" b="0" i="0" u="none" strike="noStrike" kern="1200" dirty="0">
                <a:solidFill>
                  <a:schemeClr val="tx1"/>
                </a:solidFill>
                <a:effectLst/>
                <a:latin typeface="+mn-lt"/>
                <a:ea typeface="+mn-ea"/>
                <a:cs typeface="+mn-cs"/>
              </a:rPr>
              <a:t>One thing to note is that the databases in the Monthly Update Section of CRSP are updated around the 12th business day of each month, so one might need to wait for a couple days before he is able to access datasets for previous month.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snapshot of the dataset, showing the first 5 rows and the last 5 rows of the raw data we downloaded from CRSP.</a:t>
            </a:r>
            <a:endParaRPr lang="en-US" dirty="0"/>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3A39F60-75B2-44EE-8C82-EF0FBA721FB6}" type="slidenum">
              <a:rPr lang="en-US" smtClean="0"/>
              <a:t>5</a:t>
            </a:fld>
            <a:endParaRPr lang="en-US"/>
          </a:p>
        </p:txBody>
      </p:sp>
    </p:spTree>
    <p:extLst>
      <p:ext uri="{BB962C8B-B14F-4D97-AF65-F5344CB8AC3E}">
        <p14:creationId xmlns:p14="http://schemas.microsoft.com/office/powerpoint/2010/main" val="27106599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A39F60-75B2-44EE-8C82-EF0FBA721FB6}" type="slidenum">
              <a:rPr lang="en-US" smtClean="0"/>
              <a:t>50</a:t>
            </a:fld>
            <a:endParaRPr lang="en-US"/>
          </a:p>
        </p:txBody>
      </p:sp>
    </p:spTree>
    <p:extLst>
      <p:ext uri="{BB962C8B-B14F-4D97-AF65-F5344CB8AC3E}">
        <p14:creationId xmlns:p14="http://schemas.microsoft.com/office/powerpoint/2010/main" val="1362089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A39F60-75B2-44EE-8C82-EF0FBA721FB6}" type="slidenum">
              <a:rPr lang="en-US" smtClean="0"/>
              <a:t>51</a:t>
            </a:fld>
            <a:endParaRPr lang="en-US"/>
          </a:p>
        </p:txBody>
      </p:sp>
    </p:spTree>
    <p:extLst>
      <p:ext uri="{BB962C8B-B14F-4D97-AF65-F5344CB8AC3E}">
        <p14:creationId xmlns:p14="http://schemas.microsoft.com/office/powerpoint/2010/main" val="3482117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A39F60-75B2-44EE-8C82-EF0FBA721FB6}" type="slidenum">
              <a:rPr lang="en-US" smtClean="0"/>
              <a:t>52</a:t>
            </a:fld>
            <a:endParaRPr lang="en-US"/>
          </a:p>
        </p:txBody>
      </p:sp>
    </p:spTree>
    <p:extLst>
      <p:ext uri="{BB962C8B-B14F-4D97-AF65-F5344CB8AC3E}">
        <p14:creationId xmlns:p14="http://schemas.microsoft.com/office/powerpoint/2010/main" val="3059978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A39F60-75B2-44EE-8C82-EF0FBA721FB6}" type="slidenum">
              <a:rPr lang="en-US" smtClean="0"/>
              <a:t>53</a:t>
            </a:fld>
            <a:endParaRPr lang="en-US"/>
          </a:p>
        </p:txBody>
      </p:sp>
    </p:spTree>
    <p:extLst>
      <p:ext uri="{BB962C8B-B14F-4D97-AF65-F5344CB8AC3E}">
        <p14:creationId xmlns:p14="http://schemas.microsoft.com/office/powerpoint/2010/main" val="342594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A39F60-75B2-44EE-8C82-EF0FBA721FB6}" type="slidenum">
              <a:rPr lang="en-US" smtClean="0"/>
              <a:t>54</a:t>
            </a:fld>
            <a:endParaRPr lang="en-US"/>
          </a:p>
        </p:txBody>
      </p:sp>
    </p:spTree>
    <p:extLst>
      <p:ext uri="{BB962C8B-B14F-4D97-AF65-F5344CB8AC3E}">
        <p14:creationId xmlns:p14="http://schemas.microsoft.com/office/powerpoint/2010/main" val="2513730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A39F60-75B2-44EE-8C82-EF0FBA721FB6}" type="slidenum">
              <a:rPr lang="en-US" smtClean="0"/>
              <a:t>55</a:t>
            </a:fld>
            <a:endParaRPr lang="en-US"/>
          </a:p>
        </p:txBody>
      </p:sp>
    </p:spTree>
    <p:extLst>
      <p:ext uri="{BB962C8B-B14F-4D97-AF65-F5344CB8AC3E}">
        <p14:creationId xmlns:p14="http://schemas.microsoft.com/office/powerpoint/2010/main" val="973217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3-month T-Bill data as the risk-free rate for calculating Sharpe ratio. This T-Bill dataset is downloaded from FRED. They are weekly data, ending on Fridays, and it ranges from January 8</a:t>
            </a:r>
            <a:r>
              <a:rPr lang="en-US" baseline="30000" dirty="0"/>
              <a:t>th</a:t>
            </a:r>
            <a:r>
              <a:rPr lang="en-US" dirty="0"/>
              <a:t>, 1954 to June 26</a:t>
            </a:r>
            <a:r>
              <a:rPr lang="en-US" baseline="30000" dirty="0"/>
              <a:t>th</a:t>
            </a:r>
            <a:r>
              <a:rPr lang="en-US" dirty="0"/>
              <a:t>, 2020. </a:t>
            </a:r>
          </a:p>
          <a:p>
            <a:r>
              <a:rPr lang="en-US" dirty="0"/>
              <a:t>Note that its unit is percent per annum, so we will need to do some manipulations to re-format the data.</a:t>
            </a:r>
          </a:p>
        </p:txBody>
      </p:sp>
      <p:sp>
        <p:nvSpPr>
          <p:cNvPr id="4" name="Slide Number Placeholder 3"/>
          <p:cNvSpPr>
            <a:spLocks noGrp="1"/>
          </p:cNvSpPr>
          <p:nvPr>
            <p:ph type="sldNum" sz="quarter" idx="5"/>
          </p:nvPr>
        </p:nvSpPr>
        <p:spPr/>
        <p:txBody>
          <a:bodyPr/>
          <a:lstStyle/>
          <a:p>
            <a:fld id="{B3A39F60-75B2-44EE-8C82-EF0FBA721FB6}" type="slidenum">
              <a:rPr lang="en-US" smtClean="0"/>
              <a:t>6</a:t>
            </a:fld>
            <a:endParaRPr lang="en-US"/>
          </a:p>
        </p:txBody>
      </p:sp>
    </p:spTree>
    <p:extLst>
      <p:ext uri="{BB962C8B-B14F-4D97-AF65-F5344CB8AC3E}">
        <p14:creationId xmlns:p14="http://schemas.microsoft.com/office/powerpoint/2010/main" val="288053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prepare our data for graphical analysis.</a:t>
            </a:r>
          </a:p>
        </p:txBody>
      </p:sp>
      <p:sp>
        <p:nvSpPr>
          <p:cNvPr id="4" name="Slide Number Placeholder 3"/>
          <p:cNvSpPr>
            <a:spLocks noGrp="1"/>
          </p:cNvSpPr>
          <p:nvPr>
            <p:ph type="sldNum" sz="quarter" idx="5"/>
          </p:nvPr>
        </p:nvSpPr>
        <p:spPr/>
        <p:txBody>
          <a:bodyPr/>
          <a:lstStyle/>
          <a:p>
            <a:fld id="{B3A39F60-75B2-44EE-8C82-EF0FBA721FB6}" type="slidenum">
              <a:rPr lang="en-US" smtClean="0"/>
              <a:t>7</a:t>
            </a:fld>
            <a:endParaRPr lang="en-US"/>
          </a:p>
        </p:txBody>
      </p:sp>
    </p:spTree>
    <p:extLst>
      <p:ext uri="{BB962C8B-B14F-4D97-AF65-F5344CB8AC3E}">
        <p14:creationId xmlns:p14="http://schemas.microsoft.com/office/powerpoint/2010/main" val="2655793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proceed in the following 4 steps for data cleaning.</a:t>
            </a:r>
          </a:p>
          <a:p>
            <a:r>
              <a:rPr lang="en-US" dirty="0"/>
              <a:t>First we will edit the daily stock returns data from CRSP</a:t>
            </a:r>
          </a:p>
          <a:p>
            <a:r>
              <a:rPr lang="en-US" dirty="0"/>
              <a:t>Second we will convert the daily stock returns dataset to weekly dataset</a:t>
            </a:r>
          </a:p>
          <a:p>
            <a:r>
              <a:rPr lang="en-US" dirty="0"/>
              <a:t>Third we will edit the weekly T-Bill returns data from FRED</a:t>
            </a:r>
          </a:p>
          <a:p>
            <a:r>
              <a:rPr lang="en-US" dirty="0"/>
              <a:t>Finally we will save and export the cleaned data to an Excel file for later usage.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Detailed codes are written in the notebook named </a:t>
            </a:r>
            <a:r>
              <a:rPr lang="en-US" i="1" dirty="0"/>
              <a:t>Part 1 – Data </a:t>
            </a:r>
            <a:r>
              <a:rPr lang="en-US" i="1" dirty="0" err="1"/>
              <a:t>Preprocessing.ipynb</a:t>
            </a:r>
            <a:endParaRPr lang="en-US" i="1" dirty="0"/>
          </a:p>
          <a:p>
            <a:endParaRPr lang="en-US" dirty="0"/>
          </a:p>
        </p:txBody>
      </p:sp>
      <p:sp>
        <p:nvSpPr>
          <p:cNvPr id="4" name="Slide Number Placeholder 3"/>
          <p:cNvSpPr>
            <a:spLocks noGrp="1"/>
          </p:cNvSpPr>
          <p:nvPr>
            <p:ph type="sldNum" sz="quarter" idx="5"/>
          </p:nvPr>
        </p:nvSpPr>
        <p:spPr/>
        <p:txBody>
          <a:bodyPr/>
          <a:lstStyle/>
          <a:p>
            <a:fld id="{B3A39F60-75B2-44EE-8C82-EF0FBA721FB6}" type="slidenum">
              <a:rPr lang="en-US" smtClean="0"/>
              <a:t>8</a:t>
            </a:fld>
            <a:endParaRPr lang="en-US"/>
          </a:p>
        </p:txBody>
      </p:sp>
    </p:spTree>
    <p:extLst>
      <p:ext uri="{BB962C8B-B14F-4D97-AF65-F5344CB8AC3E}">
        <p14:creationId xmlns:p14="http://schemas.microsoft.com/office/powerpoint/2010/main" val="827198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upper left table is snapshot of the raw data we downloaded from CRSP, which was shown in a couple slides back.</a:t>
            </a:r>
          </a:p>
          <a:p>
            <a:r>
              <a:rPr lang="en-US" dirty="0"/>
              <a:t>The code below shows the unique ticker names in the dataset.</a:t>
            </a:r>
          </a:p>
          <a:p>
            <a:r>
              <a:rPr lang="en-US" dirty="0"/>
              <a:t>Comparing that to the list of ticker we initially wanted, which is listed in the right table, we see that the raw data contains more tickers than the ones we specified.</a:t>
            </a:r>
          </a:p>
          <a:p>
            <a:r>
              <a:rPr lang="en-US" dirty="0"/>
              <a:t>Moreover, the returns data are all stacked together, but we want to separate them so that they are organized by firms.</a:t>
            </a:r>
          </a:p>
        </p:txBody>
      </p:sp>
      <p:sp>
        <p:nvSpPr>
          <p:cNvPr id="4" name="Slide Number Placeholder 3"/>
          <p:cNvSpPr>
            <a:spLocks noGrp="1"/>
          </p:cNvSpPr>
          <p:nvPr>
            <p:ph type="sldNum" sz="quarter" idx="5"/>
          </p:nvPr>
        </p:nvSpPr>
        <p:spPr/>
        <p:txBody>
          <a:bodyPr/>
          <a:lstStyle/>
          <a:p>
            <a:fld id="{B3A39F60-75B2-44EE-8C82-EF0FBA721FB6}" type="slidenum">
              <a:rPr lang="en-US" smtClean="0"/>
              <a:t>9</a:t>
            </a:fld>
            <a:endParaRPr lang="en-US"/>
          </a:p>
        </p:txBody>
      </p:sp>
    </p:spTree>
    <p:extLst>
      <p:ext uri="{BB962C8B-B14F-4D97-AF65-F5344CB8AC3E}">
        <p14:creationId xmlns:p14="http://schemas.microsoft.com/office/powerpoint/2010/main" val="3987170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descr="soft edges.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 y="1862929"/>
            <a:ext cx="9144000" cy="3132142"/>
          </a:xfrm>
          <a:prstGeom prst="rect">
            <a:avLst/>
          </a:prstGeom>
        </p:spPr>
      </p:pic>
      <p:pic>
        <p:nvPicPr>
          <p:cNvPr id="10" name="Picture 9" descr="princeton tower 5.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2260715"/>
            <a:ext cx="4329953" cy="2381933"/>
          </a:xfrm>
          <a:prstGeom prst="rect">
            <a:avLst/>
          </a:prstGeom>
        </p:spPr>
      </p:pic>
      <p:sp>
        <p:nvSpPr>
          <p:cNvPr id="2" name="Title 1"/>
          <p:cNvSpPr>
            <a:spLocks noGrp="1"/>
          </p:cNvSpPr>
          <p:nvPr>
            <p:ph type="ctrTitle"/>
          </p:nvPr>
        </p:nvSpPr>
        <p:spPr>
          <a:xfrm>
            <a:off x="685800" y="1711327"/>
            <a:ext cx="7772400" cy="1470025"/>
          </a:xfrm>
          <a:effectLst/>
        </p:spPr>
        <p:txBody>
          <a:bodyPr>
            <a:normAutofit/>
          </a:bodyPr>
          <a:lstStyle>
            <a:lvl1pPr>
              <a:defRPr sz="1800" b="1" cap="small"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1200" cap="small" baseline="0">
                <a:solidFill>
                  <a:srgbClr val="59595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sz="1200" baseline="0"/>
            </a:lvl1pPr>
          </a:lstStyle>
          <a:p>
            <a:r>
              <a:rPr lang="en-US"/>
              <a:t>3/21/2019</a:t>
            </a:r>
          </a:p>
        </p:txBody>
      </p:sp>
      <p:sp>
        <p:nvSpPr>
          <p:cNvPr id="5" name="Footer Placeholder 4"/>
          <p:cNvSpPr>
            <a:spLocks noGrp="1"/>
          </p:cNvSpPr>
          <p:nvPr>
            <p:ph type="ftr" sz="quarter" idx="11"/>
          </p:nvPr>
        </p:nvSpPr>
        <p:spPr/>
        <p:txBody>
          <a:bodyPr/>
          <a:lstStyle>
            <a:lvl1pPr>
              <a:defRPr baseline="0"/>
            </a:lvl1pPr>
          </a:lstStyle>
          <a:p>
            <a:r>
              <a:rPr lang="en-US"/>
              <a:t>Princeton University</a:t>
            </a:r>
          </a:p>
        </p:txBody>
      </p:sp>
      <p:sp>
        <p:nvSpPr>
          <p:cNvPr id="6" name="Slide Number Placeholder 5"/>
          <p:cNvSpPr>
            <a:spLocks noGrp="1"/>
          </p:cNvSpPr>
          <p:nvPr>
            <p:ph type="sldNum" sz="quarter" idx="12"/>
          </p:nvPr>
        </p:nvSpPr>
        <p:spPr/>
        <p:txBody>
          <a:bodyPr/>
          <a:lstStyle>
            <a:lvl1pPr>
              <a:defRPr baseline="0"/>
            </a:lvl1pPr>
          </a:lstStyle>
          <a:p>
            <a:fld id="{377B78EB-A18F-434E-8A44-87B559C59CE8}" type="slidenum">
              <a:rPr lang="en-US" smtClean="0"/>
              <a:t>‹#›</a:t>
            </a:fld>
            <a:endParaRPr lang="en-US"/>
          </a:p>
        </p:txBody>
      </p:sp>
    </p:spTree>
    <p:extLst>
      <p:ext uri="{BB962C8B-B14F-4D97-AF65-F5344CB8AC3E}">
        <p14:creationId xmlns:p14="http://schemas.microsoft.com/office/powerpoint/2010/main" val="20768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3/21/2019</a:t>
            </a:r>
          </a:p>
        </p:txBody>
      </p:sp>
      <p:sp>
        <p:nvSpPr>
          <p:cNvPr id="5" name="Footer Placeholder 4"/>
          <p:cNvSpPr>
            <a:spLocks noGrp="1"/>
          </p:cNvSpPr>
          <p:nvPr>
            <p:ph type="ftr" sz="quarter" idx="11"/>
          </p:nvPr>
        </p:nvSpPr>
        <p:spPr/>
        <p:txBody>
          <a:bodyPr/>
          <a:lstStyle/>
          <a:p>
            <a:r>
              <a:rPr lang="en-US"/>
              <a:t>Princeton University</a:t>
            </a:r>
          </a:p>
        </p:txBody>
      </p:sp>
      <p:sp>
        <p:nvSpPr>
          <p:cNvPr id="6" name="Slide Number Placeholder 5"/>
          <p:cNvSpPr>
            <a:spLocks noGrp="1"/>
          </p:cNvSpPr>
          <p:nvPr>
            <p:ph type="sldNum" sz="quarter" idx="12"/>
          </p:nvPr>
        </p:nvSpPr>
        <p:spPr/>
        <p:txBody>
          <a:bodyPr/>
          <a:lstStyle/>
          <a:p>
            <a:fld id="{377B78EB-A18F-434E-8A44-87B559C59CE8}" type="slidenum">
              <a:rPr lang="en-US" smtClean="0"/>
              <a:t>‹#›</a:t>
            </a:fld>
            <a:endParaRPr lang="en-US"/>
          </a:p>
        </p:txBody>
      </p:sp>
    </p:spTree>
    <p:extLst>
      <p:ext uri="{BB962C8B-B14F-4D97-AF65-F5344CB8AC3E}">
        <p14:creationId xmlns:p14="http://schemas.microsoft.com/office/powerpoint/2010/main" val="838852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3/21/2019</a:t>
            </a:r>
          </a:p>
        </p:txBody>
      </p:sp>
      <p:sp>
        <p:nvSpPr>
          <p:cNvPr id="5" name="Footer Placeholder 4"/>
          <p:cNvSpPr>
            <a:spLocks noGrp="1"/>
          </p:cNvSpPr>
          <p:nvPr>
            <p:ph type="ftr" sz="quarter" idx="11"/>
          </p:nvPr>
        </p:nvSpPr>
        <p:spPr/>
        <p:txBody>
          <a:bodyPr/>
          <a:lstStyle/>
          <a:p>
            <a:r>
              <a:rPr lang="en-US"/>
              <a:t>Princeton University</a:t>
            </a:r>
          </a:p>
        </p:txBody>
      </p:sp>
      <p:sp>
        <p:nvSpPr>
          <p:cNvPr id="6" name="Slide Number Placeholder 5"/>
          <p:cNvSpPr>
            <a:spLocks noGrp="1"/>
          </p:cNvSpPr>
          <p:nvPr>
            <p:ph type="sldNum" sz="quarter" idx="12"/>
          </p:nvPr>
        </p:nvSpPr>
        <p:spPr/>
        <p:txBody>
          <a:bodyPr/>
          <a:lstStyle/>
          <a:p>
            <a:fld id="{377B78EB-A18F-434E-8A44-87B559C59CE8}" type="slidenum">
              <a:rPr lang="en-US" smtClean="0"/>
              <a:t>‹#›</a:t>
            </a:fld>
            <a:endParaRPr lang="en-US"/>
          </a:p>
        </p:txBody>
      </p:sp>
    </p:spTree>
    <p:extLst>
      <p:ext uri="{BB962C8B-B14F-4D97-AF65-F5344CB8AC3E}">
        <p14:creationId xmlns:p14="http://schemas.microsoft.com/office/powerpoint/2010/main" val="280333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spcBef>
                <a:spcPts val="1800"/>
              </a:spcBef>
              <a:buClr>
                <a:srgbClr val="D95C05"/>
              </a:buClr>
              <a:buFont typeface="Wingdings" pitchFamily="2" charset="2"/>
              <a:buChar char="§"/>
              <a:defRPr/>
            </a:lvl1pPr>
            <a:lvl2pPr marL="576263" indent="-228600">
              <a:spcBef>
                <a:spcPts val="700"/>
              </a:spcBef>
              <a:buClr>
                <a:srgbClr val="D95C05"/>
              </a:buClr>
              <a:buFont typeface="Arial" pitchFamily="34" charset="0"/>
              <a:buChar char="•"/>
              <a:defRPr/>
            </a:lvl2pPr>
            <a:lvl3pPr marL="855663" indent="-228600">
              <a:spcBef>
                <a:spcPts val="600"/>
              </a:spcBef>
              <a:buClr>
                <a:srgbClr val="D95C05"/>
              </a:buClr>
              <a:buFont typeface="Arial" pitchFamily="34" charset="0"/>
              <a:buChar char="–"/>
              <a:defRPr/>
            </a:lvl3pPr>
            <a:lvl4pPr marL="1143000" indent="-228600">
              <a:spcBef>
                <a:spcPts val="500"/>
              </a:spcBef>
              <a:buClr>
                <a:srgbClr val="D95C05"/>
              </a:buClr>
              <a:buFont typeface="Courier New" pitchFamily="49" charset="0"/>
              <a:buChar char="o"/>
              <a:defRPr/>
            </a:lvl4pPr>
            <a:lvl5pPr marL="1371600" indent="-228600">
              <a:spcBef>
                <a:spcPts val="500"/>
              </a:spcBef>
              <a:buClr>
                <a:srgbClr val="D95C05"/>
              </a:buClr>
              <a:buFont typeface="Wingdings" pitchFamily="2" charset="2"/>
              <a:buChar char="Ø"/>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Princeton University</a:t>
            </a:r>
          </a:p>
        </p:txBody>
      </p:sp>
      <p:sp>
        <p:nvSpPr>
          <p:cNvPr id="6" name="Slide Number Placeholder 5"/>
          <p:cNvSpPr>
            <a:spLocks noGrp="1"/>
          </p:cNvSpPr>
          <p:nvPr>
            <p:ph type="sldNum" sz="quarter" idx="12"/>
          </p:nvPr>
        </p:nvSpPr>
        <p:spPr/>
        <p:txBody>
          <a:bodyPr/>
          <a:lstStyle>
            <a:lvl1pPr>
              <a:defRPr>
                <a:solidFill>
                  <a:srgbClr val="7D7D7D"/>
                </a:solidFill>
              </a:defRPr>
            </a:lvl1pPr>
          </a:lstStyle>
          <a:p>
            <a:fld id="{377B78EB-A18F-434E-8A44-87B559C59CE8}" type="slidenum">
              <a:rPr lang="en-US" smtClean="0"/>
              <a:t>‹#›</a:t>
            </a:fld>
            <a:endParaRPr lang="en-US"/>
          </a:p>
        </p:txBody>
      </p:sp>
      <p:pic>
        <p:nvPicPr>
          <p:cNvPr id="10" name="Picture 9" descr="princeton tower 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46377" y="1"/>
            <a:ext cx="3397624" cy="1448516"/>
          </a:xfrm>
          <a:prstGeom prst="rect">
            <a:avLst/>
          </a:prstGeom>
          <a:effectLst>
            <a:softEdge rad="635000"/>
          </a:effectLst>
        </p:spPr>
      </p:pic>
      <p:sp>
        <p:nvSpPr>
          <p:cNvPr id="2" name="Title 1"/>
          <p:cNvSpPr>
            <a:spLocks noGrp="1"/>
          </p:cNvSpPr>
          <p:nvPr>
            <p:ph type="title"/>
          </p:nvPr>
        </p:nvSpPr>
        <p:spPr>
          <a:effectLst/>
        </p:spPr>
        <p:txBody>
          <a:bodyPr>
            <a:normAutofit/>
          </a:bodyPr>
          <a:lstStyle>
            <a:lvl1pPr algn="l">
              <a:defRPr sz="2400" b="0" spc="0" baseline="0">
                <a:solidFill>
                  <a:schemeClr val="tx1">
                    <a:lumMod val="75000"/>
                    <a:lumOff val="25000"/>
                  </a:schemeClr>
                </a:solidFill>
                <a:latin typeface="Corbel" pitchFamily="34" charset="0"/>
                <a:cs typeface="Corbel" pitchFamily="34" charset="0"/>
              </a:defRPr>
            </a:lvl1pPr>
          </a:lstStyle>
          <a:p>
            <a:r>
              <a:rPr lang="en-US"/>
              <a:t>Click to edit Master title style</a:t>
            </a:r>
            <a:endParaRPr lang="en-US" dirty="0"/>
          </a:p>
        </p:txBody>
      </p:sp>
      <p:sp>
        <p:nvSpPr>
          <p:cNvPr id="18" name="Rectangle 17"/>
          <p:cNvSpPr/>
          <p:nvPr/>
        </p:nvSpPr>
        <p:spPr>
          <a:xfrm>
            <a:off x="457200" y="1417640"/>
            <a:ext cx="8229600" cy="45719"/>
          </a:xfrm>
          <a:prstGeom prst="rect">
            <a:avLst/>
          </a:prstGeom>
          <a:gradFill flip="none" rotWithShape="1">
            <a:gsLst>
              <a:gs pos="0">
                <a:srgbClr val="D95C05"/>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Corbel" pitchFamily="34" charset="0"/>
            </a:endParaRPr>
          </a:p>
        </p:txBody>
      </p:sp>
      <p:sp>
        <p:nvSpPr>
          <p:cNvPr id="13"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baseline="0">
                <a:solidFill>
                  <a:schemeClr val="tx1">
                    <a:tint val="75000"/>
                  </a:schemeClr>
                </a:solidFill>
                <a:latin typeface="Corbel"/>
                <a:ea typeface="나눔고딕" pitchFamily="50" charset="-127"/>
                <a:cs typeface="Corbel"/>
              </a:defRPr>
            </a:lvl1pPr>
          </a:lstStyle>
          <a:p>
            <a:r>
              <a:rPr lang="en-US"/>
              <a:t>3/21/2019</a:t>
            </a:r>
          </a:p>
        </p:txBody>
      </p:sp>
    </p:spTree>
    <p:extLst>
      <p:ext uri="{BB962C8B-B14F-4D97-AF65-F5344CB8AC3E}">
        <p14:creationId xmlns:p14="http://schemas.microsoft.com/office/powerpoint/2010/main" val="918186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email">
            <a:lum/>
            <a:extLst>
              <a:ext uri="{28A0092B-C50C-407E-A947-70E740481C1C}">
                <a14:useLocalDpi xmlns:a14="http://schemas.microsoft.com/office/drawing/2010/main"/>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9192" y="2683927"/>
            <a:ext cx="6460054" cy="787400"/>
          </a:xfrm>
          <a:effectLst/>
        </p:spPr>
        <p:txBody>
          <a:bodyPr lIns="0" rIns="0" anchor="ctr" anchorCtr="0">
            <a:normAutofit/>
          </a:bodyPr>
          <a:lstStyle>
            <a:lvl1pPr algn="l">
              <a:defRPr sz="3200" b="1" cap="none" spc="0" baseline="0">
                <a:solidFill>
                  <a:schemeClr val="tx1"/>
                </a:solidFill>
                <a:effectLst/>
                <a:latin typeface="+mj-lt"/>
                <a:cs typeface="Corbel" pitchFamily="34" charset="0"/>
              </a:defRPr>
            </a:lvl1pPr>
          </a:lstStyle>
          <a:p>
            <a:r>
              <a:rPr lang="en-US"/>
              <a:t>Click to edit Master title style</a:t>
            </a:r>
            <a:endParaRPr lang="en-US" dirty="0"/>
          </a:p>
        </p:txBody>
      </p:sp>
      <p:sp>
        <p:nvSpPr>
          <p:cNvPr id="31" name="Rectangle 30"/>
          <p:cNvSpPr/>
          <p:nvPr/>
        </p:nvSpPr>
        <p:spPr>
          <a:xfrm>
            <a:off x="1813678" y="3334854"/>
            <a:ext cx="7330323" cy="18288"/>
          </a:xfrm>
          <a:prstGeom prst="rect">
            <a:avLst/>
          </a:prstGeom>
          <a:gradFill flip="none" rotWithShape="1">
            <a:gsLst>
              <a:gs pos="0">
                <a:srgbClr val="D95C05"/>
              </a:gs>
              <a:gs pos="100000">
                <a:srgbClr val="D95C05">
                  <a:alpha val="0"/>
                </a:srgb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54263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3/21/2019</a:t>
            </a:r>
          </a:p>
        </p:txBody>
      </p:sp>
      <p:sp>
        <p:nvSpPr>
          <p:cNvPr id="6" name="Footer Placeholder 5"/>
          <p:cNvSpPr>
            <a:spLocks noGrp="1"/>
          </p:cNvSpPr>
          <p:nvPr>
            <p:ph type="ftr" sz="quarter" idx="11"/>
          </p:nvPr>
        </p:nvSpPr>
        <p:spPr/>
        <p:txBody>
          <a:bodyPr/>
          <a:lstStyle/>
          <a:p>
            <a:r>
              <a:rPr lang="en-US"/>
              <a:t>Princeton University</a:t>
            </a:r>
          </a:p>
        </p:txBody>
      </p:sp>
      <p:sp>
        <p:nvSpPr>
          <p:cNvPr id="7" name="Slide Number Placeholder 6"/>
          <p:cNvSpPr>
            <a:spLocks noGrp="1"/>
          </p:cNvSpPr>
          <p:nvPr>
            <p:ph type="sldNum" sz="quarter" idx="12"/>
          </p:nvPr>
        </p:nvSpPr>
        <p:spPr/>
        <p:txBody>
          <a:bodyPr/>
          <a:lstStyle/>
          <a:p>
            <a:fld id="{377B78EB-A18F-434E-8A44-87B559C59CE8}" type="slidenum">
              <a:rPr lang="en-US" smtClean="0"/>
              <a:t>‹#›</a:t>
            </a:fld>
            <a:endParaRPr lang="en-US"/>
          </a:p>
        </p:txBody>
      </p:sp>
    </p:spTree>
    <p:extLst>
      <p:ext uri="{BB962C8B-B14F-4D97-AF65-F5344CB8AC3E}">
        <p14:creationId xmlns:p14="http://schemas.microsoft.com/office/powerpoint/2010/main" val="150258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3/21/2019</a:t>
            </a:r>
          </a:p>
        </p:txBody>
      </p:sp>
      <p:sp>
        <p:nvSpPr>
          <p:cNvPr id="8" name="Footer Placeholder 7"/>
          <p:cNvSpPr>
            <a:spLocks noGrp="1"/>
          </p:cNvSpPr>
          <p:nvPr>
            <p:ph type="ftr" sz="quarter" idx="11"/>
          </p:nvPr>
        </p:nvSpPr>
        <p:spPr/>
        <p:txBody>
          <a:bodyPr/>
          <a:lstStyle/>
          <a:p>
            <a:r>
              <a:rPr lang="en-US"/>
              <a:t>Princeton University</a:t>
            </a:r>
          </a:p>
        </p:txBody>
      </p:sp>
      <p:sp>
        <p:nvSpPr>
          <p:cNvPr id="9" name="Slide Number Placeholder 8"/>
          <p:cNvSpPr>
            <a:spLocks noGrp="1"/>
          </p:cNvSpPr>
          <p:nvPr>
            <p:ph type="sldNum" sz="quarter" idx="12"/>
          </p:nvPr>
        </p:nvSpPr>
        <p:spPr/>
        <p:txBody>
          <a:bodyPr/>
          <a:lstStyle/>
          <a:p>
            <a:fld id="{377B78EB-A18F-434E-8A44-87B559C59CE8}" type="slidenum">
              <a:rPr lang="en-US" smtClean="0"/>
              <a:t>‹#›</a:t>
            </a:fld>
            <a:endParaRPr lang="en-US"/>
          </a:p>
        </p:txBody>
      </p:sp>
    </p:spTree>
    <p:extLst>
      <p:ext uri="{BB962C8B-B14F-4D97-AF65-F5344CB8AC3E}">
        <p14:creationId xmlns:p14="http://schemas.microsoft.com/office/powerpoint/2010/main" val="1364457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3/21/2019</a:t>
            </a:r>
          </a:p>
        </p:txBody>
      </p:sp>
      <p:sp>
        <p:nvSpPr>
          <p:cNvPr id="4" name="Footer Placeholder 3"/>
          <p:cNvSpPr>
            <a:spLocks noGrp="1"/>
          </p:cNvSpPr>
          <p:nvPr>
            <p:ph type="ftr" sz="quarter" idx="11"/>
          </p:nvPr>
        </p:nvSpPr>
        <p:spPr/>
        <p:txBody>
          <a:bodyPr/>
          <a:lstStyle/>
          <a:p>
            <a:r>
              <a:rPr lang="en-US"/>
              <a:t>Princeton University</a:t>
            </a:r>
          </a:p>
        </p:txBody>
      </p:sp>
      <p:sp>
        <p:nvSpPr>
          <p:cNvPr id="5" name="Slide Number Placeholder 4"/>
          <p:cNvSpPr>
            <a:spLocks noGrp="1"/>
          </p:cNvSpPr>
          <p:nvPr>
            <p:ph type="sldNum" sz="quarter" idx="12"/>
          </p:nvPr>
        </p:nvSpPr>
        <p:spPr/>
        <p:txBody>
          <a:bodyPr/>
          <a:lstStyle/>
          <a:p>
            <a:fld id="{377B78EB-A18F-434E-8A44-87B559C59CE8}" type="slidenum">
              <a:rPr lang="en-US" smtClean="0"/>
              <a:t>‹#›</a:t>
            </a:fld>
            <a:endParaRPr lang="en-US"/>
          </a:p>
        </p:txBody>
      </p:sp>
    </p:spTree>
    <p:extLst>
      <p:ext uri="{BB962C8B-B14F-4D97-AF65-F5344CB8AC3E}">
        <p14:creationId xmlns:p14="http://schemas.microsoft.com/office/powerpoint/2010/main" val="174695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3/21/2019</a:t>
            </a:r>
          </a:p>
        </p:txBody>
      </p:sp>
      <p:sp>
        <p:nvSpPr>
          <p:cNvPr id="3" name="Footer Placeholder 2"/>
          <p:cNvSpPr>
            <a:spLocks noGrp="1"/>
          </p:cNvSpPr>
          <p:nvPr>
            <p:ph type="ftr" sz="quarter" idx="11"/>
          </p:nvPr>
        </p:nvSpPr>
        <p:spPr/>
        <p:txBody>
          <a:bodyPr/>
          <a:lstStyle/>
          <a:p>
            <a:r>
              <a:rPr lang="en-US"/>
              <a:t>Princeton University</a:t>
            </a:r>
          </a:p>
        </p:txBody>
      </p:sp>
      <p:sp>
        <p:nvSpPr>
          <p:cNvPr id="4" name="Slide Number Placeholder 3"/>
          <p:cNvSpPr>
            <a:spLocks noGrp="1"/>
          </p:cNvSpPr>
          <p:nvPr>
            <p:ph type="sldNum" sz="quarter" idx="12"/>
          </p:nvPr>
        </p:nvSpPr>
        <p:spPr/>
        <p:txBody>
          <a:bodyPr/>
          <a:lstStyle/>
          <a:p>
            <a:fld id="{377B78EB-A18F-434E-8A44-87B559C59CE8}" type="slidenum">
              <a:rPr lang="en-US" smtClean="0"/>
              <a:t>‹#›</a:t>
            </a:fld>
            <a:endParaRPr lang="en-US"/>
          </a:p>
        </p:txBody>
      </p:sp>
    </p:spTree>
    <p:extLst>
      <p:ext uri="{BB962C8B-B14F-4D97-AF65-F5344CB8AC3E}">
        <p14:creationId xmlns:p14="http://schemas.microsoft.com/office/powerpoint/2010/main" val="167048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3/21/2019</a:t>
            </a:r>
          </a:p>
        </p:txBody>
      </p:sp>
      <p:sp>
        <p:nvSpPr>
          <p:cNvPr id="6" name="Footer Placeholder 5"/>
          <p:cNvSpPr>
            <a:spLocks noGrp="1"/>
          </p:cNvSpPr>
          <p:nvPr>
            <p:ph type="ftr" sz="quarter" idx="11"/>
          </p:nvPr>
        </p:nvSpPr>
        <p:spPr/>
        <p:txBody>
          <a:bodyPr/>
          <a:lstStyle/>
          <a:p>
            <a:r>
              <a:rPr lang="en-US"/>
              <a:t>Princeton University</a:t>
            </a:r>
          </a:p>
        </p:txBody>
      </p:sp>
      <p:sp>
        <p:nvSpPr>
          <p:cNvPr id="7" name="Slide Number Placeholder 6"/>
          <p:cNvSpPr>
            <a:spLocks noGrp="1"/>
          </p:cNvSpPr>
          <p:nvPr>
            <p:ph type="sldNum" sz="quarter" idx="12"/>
          </p:nvPr>
        </p:nvSpPr>
        <p:spPr/>
        <p:txBody>
          <a:bodyPr/>
          <a:lstStyle/>
          <a:p>
            <a:fld id="{377B78EB-A18F-434E-8A44-87B559C59CE8}" type="slidenum">
              <a:rPr lang="en-US" smtClean="0"/>
              <a:t>‹#›</a:t>
            </a:fld>
            <a:endParaRPr lang="en-US"/>
          </a:p>
        </p:txBody>
      </p:sp>
    </p:spTree>
    <p:extLst>
      <p:ext uri="{BB962C8B-B14F-4D97-AF65-F5344CB8AC3E}">
        <p14:creationId xmlns:p14="http://schemas.microsoft.com/office/powerpoint/2010/main" val="209240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3/21/2019</a:t>
            </a:r>
          </a:p>
        </p:txBody>
      </p:sp>
      <p:sp>
        <p:nvSpPr>
          <p:cNvPr id="6" name="Footer Placeholder 5"/>
          <p:cNvSpPr>
            <a:spLocks noGrp="1"/>
          </p:cNvSpPr>
          <p:nvPr>
            <p:ph type="ftr" sz="quarter" idx="11"/>
          </p:nvPr>
        </p:nvSpPr>
        <p:spPr/>
        <p:txBody>
          <a:bodyPr/>
          <a:lstStyle/>
          <a:p>
            <a:r>
              <a:rPr lang="en-US"/>
              <a:t>Princeton University</a:t>
            </a:r>
          </a:p>
        </p:txBody>
      </p:sp>
      <p:sp>
        <p:nvSpPr>
          <p:cNvPr id="7" name="Slide Number Placeholder 6"/>
          <p:cNvSpPr>
            <a:spLocks noGrp="1"/>
          </p:cNvSpPr>
          <p:nvPr>
            <p:ph type="sldNum" sz="quarter" idx="12"/>
          </p:nvPr>
        </p:nvSpPr>
        <p:spPr/>
        <p:txBody>
          <a:bodyPr/>
          <a:lstStyle/>
          <a:p>
            <a:fld id="{377B78EB-A18F-434E-8A44-87B559C59CE8}" type="slidenum">
              <a:rPr lang="en-US" smtClean="0"/>
              <a:t>‹#›</a:t>
            </a:fld>
            <a:endParaRPr lang="en-US"/>
          </a:p>
        </p:txBody>
      </p:sp>
    </p:spTree>
    <p:extLst>
      <p:ext uri="{BB962C8B-B14F-4D97-AF65-F5344CB8AC3E}">
        <p14:creationId xmlns:p14="http://schemas.microsoft.com/office/powerpoint/2010/main" val="330428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b="1" baseline="0">
                <a:solidFill>
                  <a:schemeClr val="tx1">
                    <a:tint val="75000"/>
                  </a:schemeClr>
                </a:solidFill>
                <a:latin typeface="Corbel"/>
                <a:ea typeface="나눔고딕" pitchFamily="50" charset="-127"/>
                <a:cs typeface="Corbel"/>
              </a:defRPr>
            </a:lvl1pPr>
          </a:lstStyle>
          <a:p>
            <a:r>
              <a:rPr lang="en-US"/>
              <a:t>3/21/2019</a:t>
            </a:r>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b="1" baseline="0">
                <a:solidFill>
                  <a:schemeClr val="tx1">
                    <a:tint val="75000"/>
                  </a:schemeClr>
                </a:solidFill>
                <a:latin typeface="Corbel"/>
                <a:ea typeface="나눔고딕" pitchFamily="50" charset="-127"/>
                <a:cs typeface="Corbel"/>
              </a:defRPr>
            </a:lvl1pPr>
          </a:lstStyle>
          <a:p>
            <a:r>
              <a:rPr lang="en-US"/>
              <a:t>Princeton University</a:t>
            </a:r>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baseline="0">
                <a:solidFill>
                  <a:schemeClr val="tx1">
                    <a:tint val="75000"/>
                  </a:schemeClr>
                </a:solidFill>
                <a:latin typeface="Corbel"/>
                <a:ea typeface="나눔고딕" pitchFamily="50" charset="-127"/>
                <a:cs typeface="Corbel"/>
              </a:defRPr>
            </a:lvl1pPr>
          </a:lstStyle>
          <a:p>
            <a:fld id="{377B78EB-A18F-434E-8A44-87B559C59CE8}" type="slidenum">
              <a:rPr lang="en-US" smtClean="0"/>
              <a:t>‹#›</a:t>
            </a:fld>
            <a:endParaRPr lang="en-US"/>
          </a:p>
        </p:txBody>
      </p:sp>
    </p:spTree>
    <p:extLst>
      <p:ext uri="{BB962C8B-B14F-4D97-AF65-F5344CB8AC3E}">
        <p14:creationId xmlns:p14="http://schemas.microsoft.com/office/powerpoint/2010/main" val="2018554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457200" rtl="0" eaLnBrk="1" latinLnBrk="0" hangingPunct="1">
        <a:spcBef>
          <a:spcPct val="0"/>
        </a:spcBef>
        <a:buNone/>
        <a:defRPr sz="3600" kern="1200" baseline="0">
          <a:solidFill>
            <a:schemeClr val="bg2">
              <a:lumMod val="25000"/>
            </a:schemeClr>
          </a:solidFill>
          <a:latin typeface="Corbel"/>
          <a:ea typeface="나눔고딕" pitchFamily="50" charset="-127"/>
          <a:cs typeface="Corbel"/>
        </a:defRPr>
      </a:lvl1pPr>
    </p:titleStyle>
    <p:bodyStyle>
      <a:lvl1pPr marL="342900" indent="-342900" algn="l" defTabSz="457200" rtl="0" eaLnBrk="1" latinLnBrk="0" hangingPunct="1">
        <a:spcBef>
          <a:spcPct val="20000"/>
        </a:spcBef>
        <a:buClr>
          <a:schemeClr val="bg2">
            <a:lumMod val="50000"/>
          </a:schemeClr>
        </a:buClr>
        <a:buFont typeface="Arial"/>
        <a:buChar char="•"/>
        <a:defRPr sz="1800" kern="1200" baseline="0">
          <a:solidFill>
            <a:schemeClr val="tx1"/>
          </a:solidFill>
          <a:latin typeface="Corbel"/>
          <a:ea typeface="나눔고딕" pitchFamily="50" charset="-127"/>
          <a:cs typeface="Corbel"/>
        </a:defRPr>
      </a:lvl1pPr>
      <a:lvl2pPr marL="742950" indent="-285750" algn="l" defTabSz="457200" rtl="0" eaLnBrk="1" latinLnBrk="0" hangingPunct="1">
        <a:spcBef>
          <a:spcPct val="20000"/>
        </a:spcBef>
        <a:buClr>
          <a:schemeClr val="bg1">
            <a:lumMod val="50000"/>
          </a:schemeClr>
        </a:buClr>
        <a:buFont typeface="Arial"/>
        <a:buChar char="–"/>
        <a:defRPr sz="1600" kern="1200" baseline="0">
          <a:solidFill>
            <a:schemeClr val="tx1"/>
          </a:solidFill>
          <a:latin typeface="Corbel"/>
          <a:ea typeface="나눔고딕" pitchFamily="50" charset="-127"/>
          <a:cs typeface="Corbel"/>
        </a:defRPr>
      </a:lvl2pPr>
      <a:lvl3pPr marL="1143000" indent="-228600" algn="l" defTabSz="457200" rtl="0" eaLnBrk="1" latinLnBrk="0" hangingPunct="1">
        <a:spcBef>
          <a:spcPct val="20000"/>
        </a:spcBef>
        <a:buClr>
          <a:schemeClr val="bg2">
            <a:lumMod val="50000"/>
          </a:schemeClr>
        </a:buClr>
        <a:buFont typeface="Arial"/>
        <a:buChar char="•"/>
        <a:defRPr sz="1400" kern="1200" baseline="0">
          <a:solidFill>
            <a:schemeClr val="tx1"/>
          </a:solidFill>
          <a:latin typeface="Corbel"/>
          <a:ea typeface="나눔고딕" pitchFamily="50" charset="-127"/>
          <a:cs typeface="Corbel"/>
        </a:defRPr>
      </a:lvl3pPr>
      <a:lvl4pPr marL="1600200" indent="-228600" algn="l" defTabSz="457200" rtl="0" eaLnBrk="1" latinLnBrk="0" hangingPunct="1">
        <a:spcBef>
          <a:spcPct val="20000"/>
        </a:spcBef>
        <a:buClr>
          <a:schemeClr val="bg1">
            <a:lumMod val="50000"/>
          </a:schemeClr>
        </a:buClr>
        <a:buFont typeface="Arial"/>
        <a:buChar char="–"/>
        <a:defRPr sz="1200" kern="1200" baseline="0">
          <a:solidFill>
            <a:schemeClr val="tx1"/>
          </a:solidFill>
          <a:latin typeface="Corbel"/>
          <a:ea typeface="나눔고딕" pitchFamily="50" charset="-127"/>
          <a:cs typeface="Corbel"/>
        </a:defRPr>
      </a:lvl4pPr>
      <a:lvl5pPr marL="2057400" indent="-228600" algn="l" defTabSz="457200" rtl="0" eaLnBrk="1" latinLnBrk="0" hangingPunct="1">
        <a:spcBef>
          <a:spcPct val="20000"/>
        </a:spcBef>
        <a:buClr>
          <a:schemeClr val="bg2">
            <a:lumMod val="50000"/>
          </a:schemeClr>
        </a:buClr>
        <a:buFont typeface="Arial"/>
        <a:buChar char="»"/>
        <a:defRPr sz="1200" kern="1200" baseline="0">
          <a:solidFill>
            <a:schemeClr val="tx1"/>
          </a:solidFill>
          <a:latin typeface="Corbel"/>
          <a:ea typeface="나눔고딕" pitchFamily="50" charset="-127"/>
          <a:cs typeface="Corb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cikit-learn.org/stable/modules/generated/sklearn.covariance.GraphicalLassoCV.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https://scikit-learn.org/stable/modules/generated/sklearn.cluster.affinity_propagation.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scikit-learn.org/stable/modules/generated/sklearn.manifold.MDS.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hyperlink" Target="http://www.princeton.edu/~yc5/ele538b_sparsity/lectures/graphical_lasso.pdf" TargetMode="External"/><Relationship Id="rId3" Type="http://schemas.openxmlformats.org/officeDocument/2006/relationships/hyperlink" Target="https://scikit-learn.org/stable/auto_examples/applications/plot_stock_market.html" TargetMode="External"/><Relationship Id="rId7" Type="http://schemas.openxmlformats.org/officeDocument/2006/relationships/hyperlink" Target="https://scikit-learn.org/stable/modules/manifold.html#multi-dimensional-scaling-md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scikit-learn.org/stable/modules/clustering.html#affinity-propagation" TargetMode="External"/><Relationship Id="rId5" Type="http://schemas.openxmlformats.org/officeDocument/2006/relationships/hyperlink" Target="https://scikit-learn.org/stable/modules/cross_validation.html" TargetMode="External"/><Relationship Id="rId4" Type="http://schemas.openxmlformats.org/officeDocument/2006/relationships/hyperlink" Target="https://scikit-learn.org/stable/modules/covariance.html#sparse-inverse-covariance"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hyperlink" Target="https://fred.stlouisfed.org/series/WTB3MS#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2414"/>
            <a:ext cx="7772400" cy="2140084"/>
          </a:xfrm>
        </p:spPr>
        <p:txBody>
          <a:bodyPr>
            <a:noAutofit/>
          </a:bodyPr>
          <a:lstStyle/>
          <a:p>
            <a:r>
              <a:rPr lang="en-US" sz="3600" dirty="0"/>
              <a:t>Graphical Network Analysis &amp; </a:t>
            </a:r>
            <a:br>
              <a:rPr lang="en-US" sz="3600" dirty="0"/>
            </a:br>
            <a:r>
              <a:rPr lang="en-US" sz="3600" dirty="0"/>
              <a:t>its Application on Stock Returns data</a:t>
            </a:r>
            <a:endParaRPr lang="en-US" sz="2000" dirty="0"/>
          </a:p>
        </p:txBody>
      </p:sp>
      <p:sp>
        <p:nvSpPr>
          <p:cNvPr id="3" name="Subtitle 2"/>
          <p:cNvSpPr>
            <a:spLocks noGrp="1"/>
          </p:cNvSpPr>
          <p:nvPr>
            <p:ph type="subTitle" idx="1"/>
          </p:nvPr>
        </p:nvSpPr>
        <p:spPr>
          <a:xfrm>
            <a:off x="1371600" y="2568102"/>
            <a:ext cx="6400800" cy="3326860"/>
          </a:xfrm>
        </p:spPr>
        <p:txBody>
          <a:bodyPr>
            <a:noAutofit/>
          </a:bodyPr>
          <a:lstStyle/>
          <a:p>
            <a:endParaRPr lang="en-US" altLang="ko-KR" sz="1600" b="1" dirty="0">
              <a:solidFill>
                <a:schemeClr val="tx1"/>
              </a:solidFill>
            </a:endParaRPr>
          </a:p>
          <a:p>
            <a:r>
              <a:rPr lang="en-US" altLang="ko-KR" sz="1800" b="1" dirty="0">
                <a:solidFill>
                  <a:schemeClr val="tx1"/>
                </a:solidFill>
              </a:rPr>
              <a:t>Princeton University</a:t>
            </a:r>
          </a:p>
          <a:p>
            <a:r>
              <a:rPr lang="en-US" altLang="ko-KR" sz="1800" b="1" dirty="0">
                <a:solidFill>
                  <a:schemeClr val="tx1"/>
                </a:solidFill>
              </a:rPr>
              <a:t>July 2020</a:t>
            </a:r>
          </a:p>
          <a:p>
            <a:endParaRPr lang="en-US" sz="2000" dirty="0"/>
          </a:p>
        </p:txBody>
      </p:sp>
    </p:spTree>
    <p:extLst>
      <p:ext uri="{BB962C8B-B14F-4D97-AF65-F5344CB8AC3E}">
        <p14:creationId xmlns:p14="http://schemas.microsoft.com/office/powerpoint/2010/main" val="3744210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333A1E-8554-5D46-B0D4-AE35FC2259B1}"/>
              </a:ext>
            </a:extLst>
          </p:cNvPr>
          <p:cNvSpPr>
            <a:spLocks noGrp="1"/>
          </p:cNvSpPr>
          <p:nvPr>
            <p:ph type="title"/>
          </p:nvPr>
        </p:nvSpPr>
        <p:spPr/>
        <p:txBody>
          <a:bodyPr/>
          <a:lstStyle/>
          <a:p>
            <a:r>
              <a:rPr lang="en-US" dirty="0"/>
              <a:t>1. Read and Edit (Stock Returns) Data from CRSP</a:t>
            </a:r>
          </a:p>
        </p:txBody>
      </p:sp>
      <p:pic>
        <p:nvPicPr>
          <p:cNvPr id="9" name="Content Placeholder 8">
            <a:extLst>
              <a:ext uri="{FF2B5EF4-FFF2-40B4-BE49-F238E27FC236}">
                <a16:creationId xmlns:a16="http://schemas.microsoft.com/office/drawing/2014/main" id="{3544C3A2-5C59-4674-99F5-420941864A7A}"/>
              </a:ext>
            </a:extLst>
          </p:cNvPr>
          <p:cNvPicPr>
            <a:picLocks noGrp="1" noChangeAspect="1"/>
          </p:cNvPicPr>
          <p:nvPr>
            <p:ph idx="1"/>
          </p:nvPr>
        </p:nvPicPr>
        <p:blipFill rotWithShape="1">
          <a:blip r:embed="rId3"/>
          <a:srcRect l="18274" t="32550" r="36742" b="20589"/>
          <a:stretch/>
        </p:blipFill>
        <p:spPr>
          <a:xfrm>
            <a:off x="342900" y="1417638"/>
            <a:ext cx="4673600" cy="2738565"/>
          </a:xfrm>
        </p:spPr>
      </p:pic>
      <p:pic>
        <p:nvPicPr>
          <p:cNvPr id="4" name="Picture 3">
            <a:extLst>
              <a:ext uri="{FF2B5EF4-FFF2-40B4-BE49-F238E27FC236}">
                <a16:creationId xmlns:a16="http://schemas.microsoft.com/office/drawing/2014/main" id="{052F21A0-6A39-46B5-9376-4AA0F08ACBD9}"/>
              </a:ext>
            </a:extLst>
          </p:cNvPr>
          <p:cNvPicPr>
            <a:picLocks noChangeAspect="1"/>
          </p:cNvPicPr>
          <p:nvPr/>
        </p:nvPicPr>
        <p:blipFill rotWithShape="1">
          <a:blip r:embed="rId4"/>
          <a:srcRect l="17343" t="32221" r="16406" b="8611"/>
          <a:stretch/>
        </p:blipFill>
        <p:spPr>
          <a:xfrm>
            <a:off x="3381289" y="3944501"/>
            <a:ext cx="5762711" cy="2894947"/>
          </a:xfrm>
          <a:prstGeom prst="rect">
            <a:avLst/>
          </a:prstGeom>
        </p:spPr>
      </p:pic>
    </p:spTree>
    <p:extLst>
      <p:ext uri="{BB962C8B-B14F-4D97-AF65-F5344CB8AC3E}">
        <p14:creationId xmlns:p14="http://schemas.microsoft.com/office/powerpoint/2010/main" val="316596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333A1E-8554-5D46-B0D4-AE35FC2259B1}"/>
              </a:ext>
            </a:extLst>
          </p:cNvPr>
          <p:cNvSpPr>
            <a:spLocks noGrp="1"/>
          </p:cNvSpPr>
          <p:nvPr>
            <p:ph type="title"/>
          </p:nvPr>
        </p:nvSpPr>
        <p:spPr/>
        <p:txBody>
          <a:bodyPr/>
          <a:lstStyle/>
          <a:p>
            <a:r>
              <a:rPr lang="en-US" dirty="0"/>
              <a:t>2. Convert Daily Dataset to Weekly Dataset</a:t>
            </a:r>
          </a:p>
        </p:txBody>
      </p:sp>
      <p:pic>
        <p:nvPicPr>
          <p:cNvPr id="4" name="Picture 3">
            <a:extLst>
              <a:ext uri="{FF2B5EF4-FFF2-40B4-BE49-F238E27FC236}">
                <a16:creationId xmlns:a16="http://schemas.microsoft.com/office/drawing/2014/main" id="{742E4AEE-BFCA-4454-AEAA-D649D0F6003E}"/>
              </a:ext>
            </a:extLst>
          </p:cNvPr>
          <p:cNvPicPr>
            <a:picLocks noChangeAspect="1"/>
          </p:cNvPicPr>
          <p:nvPr/>
        </p:nvPicPr>
        <p:blipFill rotWithShape="1">
          <a:blip r:embed="rId3"/>
          <a:srcRect l="16095" t="31452" r="15938" b="6944"/>
          <a:stretch/>
        </p:blipFill>
        <p:spPr>
          <a:xfrm>
            <a:off x="985838" y="3390900"/>
            <a:ext cx="6215061" cy="3168650"/>
          </a:xfrm>
          <a:prstGeom prst="rect">
            <a:avLst/>
          </a:prstGeom>
        </p:spPr>
      </p:pic>
      <p:pic>
        <p:nvPicPr>
          <p:cNvPr id="10" name="Content Placeholder 9">
            <a:extLst>
              <a:ext uri="{FF2B5EF4-FFF2-40B4-BE49-F238E27FC236}">
                <a16:creationId xmlns:a16="http://schemas.microsoft.com/office/drawing/2014/main" id="{2009B3FF-D024-45A7-B2B7-6412A40F3BAE}"/>
              </a:ext>
            </a:extLst>
          </p:cNvPr>
          <p:cNvPicPr>
            <a:picLocks noGrp="1" noChangeAspect="1"/>
          </p:cNvPicPr>
          <p:nvPr>
            <p:ph idx="1"/>
          </p:nvPr>
        </p:nvPicPr>
        <p:blipFill rotWithShape="1">
          <a:blip r:embed="rId4"/>
          <a:srcRect l="15029" t="28089" r="17253" b="35450"/>
          <a:stretch/>
        </p:blipFill>
        <p:spPr>
          <a:xfrm>
            <a:off x="985838" y="1575594"/>
            <a:ext cx="5472111" cy="1657350"/>
          </a:xfrm>
        </p:spPr>
      </p:pic>
    </p:spTree>
    <p:extLst>
      <p:ext uri="{BB962C8B-B14F-4D97-AF65-F5344CB8AC3E}">
        <p14:creationId xmlns:p14="http://schemas.microsoft.com/office/powerpoint/2010/main" val="2782963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333A1E-8554-5D46-B0D4-AE35FC2259B1}"/>
              </a:ext>
            </a:extLst>
          </p:cNvPr>
          <p:cNvSpPr>
            <a:spLocks noGrp="1"/>
          </p:cNvSpPr>
          <p:nvPr>
            <p:ph type="title"/>
          </p:nvPr>
        </p:nvSpPr>
        <p:spPr/>
        <p:txBody>
          <a:bodyPr/>
          <a:lstStyle/>
          <a:p>
            <a:r>
              <a:rPr lang="en-US" altLang="zh-CN" dirty="0"/>
              <a:t>3</a:t>
            </a:r>
            <a:r>
              <a:rPr lang="en-US" dirty="0"/>
              <a:t>. Read and edit T-Bill data</a:t>
            </a:r>
          </a:p>
        </p:txBody>
      </p:sp>
      <p:pic>
        <p:nvPicPr>
          <p:cNvPr id="7" name="Content Placeholder 6">
            <a:extLst>
              <a:ext uri="{FF2B5EF4-FFF2-40B4-BE49-F238E27FC236}">
                <a16:creationId xmlns:a16="http://schemas.microsoft.com/office/drawing/2014/main" id="{47C61B9A-7DD9-4277-B4E4-9CAE8F6ADF69}"/>
              </a:ext>
            </a:extLst>
          </p:cNvPr>
          <p:cNvPicPr>
            <a:picLocks noGrp="1" noChangeAspect="1"/>
          </p:cNvPicPr>
          <p:nvPr>
            <p:ph idx="1"/>
          </p:nvPr>
        </p:nvPicPr>
        <p:blipFill rotWithShape="1">
          <a:blip r:embed="rId3"/>
          <a:srcRect l="22361" t="46296" r="65694" b="19629"/>
          <a:stretch/>
        </p:blipFill>
        <p:spPr>
          <a:xfrm>
            <a:off x="457200" y="2024155"/>
            <a:ext cx="1944588" cy="3120325"/>
          </a:xfrm>
          <a:prstGeom prst="rect">
            <a:avLst/>
          </a:prstGeom>
        </p:spPr>
      </p:pic>
      <p:pic>
        <p:nvPicPr>
          <p:cNvPr id="4" name="Picture 3">
            <a:extLst>
              <a:ext uri="{FF2B5EF4-FFF2-40B4-BE49-F238E27FC236}">
                <a16:creationId xmlns:a16="http://schemas.microsoft.com/office/drawing/2014/main" id="{C36102C8-0066-4EA0-9C42-7FE3CCA97481}"/>
              </a:ext>
            </a:extLst>
          </p:cNvPr>
          <p:cNvPicPr>
            <a:picLocks noChangeAspect="1"/>
          </p:cNvPicPr>
          <p:nvPr/>
        </p:nvPicPr>
        <p:blipFill rotWithShape="1">
          <a:blip r:embed="rId4"/>
          <a:srcRect l="18438" t="26389" r="17188" b="6944"/>
          <a:stretch/>
        </p:blipFill>
        <p:spPr>
          <a:xfrm>
            <a:off x="2800349" y="2024155"/>
            <a:ext cx="5886451" cy="3429001"/>
          </a:xfrm>
          <a:prstGeom prst="rect">
            <a:avLst/>
          </a:prstGeom>
        </p:spPr>
      </p:pic>
    </p:spTree>
    <p:extLst>
      <p:ext uri="{BB962C8B-B14F-4D97-AF65-F5344CB8AC3E}">
        <p14:creationId xmlns:p14="http://schemas.microsoft.com/office/powerpoint/2010/main" val="368628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333A1E-8554-5D46-B0D4-AE35FC2259B1}"/>
              </a:ext>
            </a:extLst>
          </p:cNvPr>
          <p:cNvSpPr>
            <a:spLocks noGrp="1"/>
          </p:cNvSpPr>
          <p:nvPr>
            <p:ph type="title"/>
          </p:nvPr>
        </p:nvSpPr>
        <p:spPr/>
        <p:txBody>
          <a:bodyPr/>
          <a:lstStyle/>
          <a:p>
            <a:r>
              <a:rPr lang="en-US" dirty="0"/>
              <a:t>4. Save and export the (cleaned) data to an Excel file</a:t>
            </a:r>
          </a:p>
        </p:txBody>
      </p:sp>
      <p:pic>
        <p:nvPicPr>
          <p:cNvPr id="11" name="Content Placeholder 10">
            <a:extLst>
              <a:ext uri="{FF2B5EF4-FFF2-40B4-BE49-F238E27FC236}">
                <a16:creationId xmlns:a16="http://schemas.microsoft.com/office/drawing/2014/main" id="{E036A1A9-FBDF-4377-B41F-7D39F07AAAAE}"/>
              </a:ext>
            </a:extLst>
          </p:cNvPr>
          <p:cNvPicPr>
            <a:picLocks noGrp="1" noChangeAspect="1"/>
          </p:cNvPicPr>
          <p:nvPr>
            <p:ph idx="1"/>
          </p:nvPr>
        </p:nvPicPr>
        <p:blipFill rotWithShape="1">
          <a:blip r:embed="rId3"/>
          <a:srcRect l="20469" t="26666" r="57812" b="6112"/>
          <a:stretch/>
        </p:blipFill>
        <p:spPr>
          <a:xfrm>
            <a:off x="375427" y="1571337"/>
            <a:ext cx="2232191" cy="3886202"/>
          </a:xfrm>
          <a:prstGeom prst="rect">
            <a:avLst/>
          </a:prstGeom>
        </p:spPr>
      </p:pic>
      <p:pic>
        <p:nvPicPr>
          <p:cNvPr id="8" name="Picture 7">
            <a:extLst>
              <a:ext uri="{FF2B5EF4-FFF2-40B4-BE49-F238E27FC236}">
                <a16:creationId xmlns:a16="http://schemas.microsoft.com/office/drawing/2014/main" id="{CA2C9B44-45B1-44D8-A031-E929E4910B17}"/>
              </a:ext>
            </a:extLst>
          </p:cNvPr>
          <p:cNvPicPr>
            <a:picLocks noChangeAspect="1"/>
          </p:cNvPicPr>
          <p:nvPr/>
        </p:nvPicPr>
        <p:blipFill rotWithShape="1">
          <a:blip r:embed="rId4"/>
          <a:srcRect l="17031" t="29722" r="18125" b="32500"/>
          <a:stretch/>
        </p:blipFill>
        <p:spPr>
          <a:xfrm>
            <a:off x="2780035" y="1571337"/>
            <a:ext cx="5929312" cy="1943101"/>
          </a:xfrm>
          <a:prstGeom prst="rect">
            <a:avLst/>
          </a:prstGeom>
        </p:spPr>
      </p:pic>
      <p:pic>
        <p:nvPicPr>
          <p:cNvPr id="13" name="Picture 12">
            <a:extLst>
              <a:ext uri="{FF2B5EF4-FFF2-40B4-BE49-F238E27FC236}">
                <a16:creationId xmlns:a16="http://schemas.microsoft.com/office/drawing/2014/main" id="{B09FAA03-731A-4FB2-B849-7A21724E020A}"/>
              </a:ext>
            </a:extLst>
          </p:cNvPr>
          <p:cNvPicPr>
            <a:picLocks noChangeAspect="1"/>
          </p:cNvPicPr>
          <p:nvPr/>
        </p:nvPicPr>
        <p:blipFill rotWithShape="1">
          <a:blip r:embed="rId5"/>
          <a:srcRect l="17500" t="36666" r="17657" b="25556"/>
          <a:stretch/>
        </p:blipFill>
        <p:spPr>
          <a:xfrm>
            <a:off x="2780035" y="3514438"/>
            <a:ext cx="5929312" cy="1943101"/>
          </a:xfrm>
          <a:prstGeom prst="rect">
            <a:avLst/>
          </a:prstGeom>
        </p:spPr>
      </p:pic>
      <p:pic>
        <p:nvPicPr>
          <p:cNvPr id="16" name="Picture 15">
            <a:extLst>
              <a:ext uri="{FF2B5EF4-FFF2-40B4-BE49-F238E27FC236}">
                <a16:creationId xmlns:a16="http://schemas.microsoft.com/office/drawing/2014/main" id="{254F1066-4909-4E58-A291-F72F5E4D629B}"/>
              </a:ext>
            </a:extLst>
          </p:cNvPr>
          <p:cNvPicPr>
            <a:picLocks noChangeAspect="1"/>
          </p:cNvPicPr>
          <p:nvPr/>
        </p:nvPicPr>
        <p:blipFill rotWithShape="1">
          <a:blip r:embed="rId6"/>
          <a:srcRect l="18594" t="57500" r="40000" b="23889"/>
          <a:stretch/>
        </p:blipFill>
        <p:spPr>
          <a:xfrm>
            <a:off x="2780035" y="5457539"/>
            <a:ext cx="4872442" cy="1231901"/>
          </a:xfrm>
          <a:prstGeom prst="rect">
            <a:avLst/>
          </a:prstGeom>
        </p:spPr>
      </p:pic>
    </p:spTree>
    <p:extLst>
      <p:ext uri="{BB962C8B-B14F-4D97-AF65-F5344CB8AC3E}">
        <p14:creationId xmlns:p14="http://schemas.microsoft.com/office/powerpoint/2010/main" val="4015268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025F7-2638-CC44-8AA3-B9420217ED90}"/>
              </a:ext>
            </a:extLst>
          </p:cNvPr>
          <p:cNvSpPr>
            <a:spLocks noGrp="1"/>
          </p:cNvSpPr>
          <p:nvPr>
            <p:ph type="title"/>
          </p:nvPr>
        </p:nvSpPr>
        <p:spPr>
          <a:xfrm>
            <a:off x="1829337" y="2462863"/>
            <a:ext cx="6460054" cy="787400"/>
          </a:xfrm>
        </p:spPr>
        <p:txBody>
          <a:bodyPr>
            <a:normAutofit/>
          </a:bodyPr>
          <a:lstStyle/>
          <a:p>
            <a:r>
              <a:rPr lang="en-US" dirty="0"/>
              <a:t>Graphical Network Analysis</a:t>
            </a:r>
          </a:p>
        </p:txBody>
      </p:sp>
    </p:spTree>
    <p:extLst>
      <p:ext uri="{BB962C8B-B14F-4D97-AF65-F5344CB8AC3E}">
        <p14:creationId xmlns:p14="http://schemas.microsoft.com/office/powerpoint/2010/main" val="2937996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3C611-E9AA-BA42-BECF-1A3109213D41}"/>
              </a:ext>
            </a:extLst>
          </p:cNvPr>
          <p:cNvSpPr>
            <a:spLocks noGrp="1"/>
          </p:cNvSpPr>
          <p:nvPr>
            <p:ph idx="1"/>
          </p:nvPr>
        </p:nvSpPr>
        <p:spPr/>
        <p:txBody>
          <a:bodyPr/>
          <a:lstStyle/>
          <a:p>
            <a:r>
              <a:rPr lang="en-US" dirty="0">
                <a:hlinkClick r:id="rId3"/>
              </a:rPr>
              <a:t>scikit-learn</a:t>
            </a:r>
            <a:r>
              <a:rPr lang="en-US" dirty="0"/>
              <a:t> is a machine learning library in Python</a:t>
            </a:r>
          </a:p>
          <a:p>
            <a:r>
              <a:rPr lang="en-US" dirty="0"/>
              <a:t>Involves tools for data analysis and machine learning algorithms</a:t>
            </a:r>
          </a:p>
        </p:txBody>
      </p:sp>
      <p:sp>
        <p:nvSpPr>
          <p:cNvPr id="3" name="Title 2">
            <a:extLst>
              <a:ext uri="{FF2B5EF4-FFF2-40B4-BE49-F238E27FC236}">
                <a16:creationId xmlns:a16="http://schemas.microsoft.com/office/drawing/2014/main" id="{16C6D7F3-5EBF-C34E-A21F-47BF88F13E74}"/>
              </a:ext>
            </a:extLst>
          </p:cNvPr>
          <p:cNvSpPr>
            <a:spLocks noGrp="1"/>
          </p:cNvSpPr>
          <p:nvPr>
            <p:ph type="title"/>
          </p:nvPr>
        </p:nvSpPr>
        <p:spPr/>
        <p:txBody>
          <a:bodyPr/>
          <a:lstStyle/>
          <a:p>
            <a:r>
              <a:rPr lang="en-US" dirty="0" err="1"/>
              <a:t>scikit</a:t>
            </a:r>
            <a:r>
              <a:rPr lang="en-US" dirty="0"/>
              <a:t>-learn Library</a:t>
            </a:r>
          </a:p>
        </p:txBody>
      </p:sp>
      <p:pic>
        <p:nvPicPr>
          <p:cNvPr id="4" name="Picture 3">
            <a:extLst>
              <a:ext uri="{FF2B5EF4-FFF2-40B4-BE49-F238E27FC236}">
                <a16:creationId xmlns:a16="http://schemas.microsoft.com/office/drawing/2014/main" id="{1C741544-0365-C84B-B59F-64722C62AA4B}"/>
              </a:ext>
            </a:extLst>
          </p:cNvPr>
          <p:cNvPicPr>
            <a:picLocks noChangeAspect="1"/>
          </p:cNvPicPr>
          <p:nvPr/>
        </p:nvPicPr>
        <p:blipFill>
          <a:blip r:embed="rId4"/>
          <a:stretch>
            <a:fillRect/>
          </a:stretch>
        </p:blipFill>
        <p:spPr>
          <a:xfrm>
            <a:off x="2127200" y="2809931"/>
            <a:ext cx="4889600" cy="3316234"/>
          </a:xfrm>
          <a:prstGeom prst="rect">
            <a:avLst/>
          </a:prstGeom>
        </p:spPr>
      </p:pic>
    </p:spTree>
    <p:extLst>
      <p:ext uri="{BB962C8B-B14F-4D97-AF65-F5344CB8AC3E}">
        <p14:creationId xmlns:p14="http://schemas.microsoft.com/office/powerpoint/2010/main" val="172672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222E67-88F2-DA4D-995E-6FC179F39013}"/>
              </a:ext>
            </a:extLst>
          </p:cNvPr>
          <p:cNvSpPr>
            <a:spLocks noGrp="1"/>
          </p:cNvSpPr>
          <p:nvPr>
            <p:ph idx="1"/>
          </p:nvPr>
        </p:nvSpPr>
        <p:spPr>
          <a:xfrm>
            <a:off x="457200" y="1600202"/>
            <a:ext cx="8229600" cy="5092146"/>
          </a:xfrm>
        </p:spPr>
        <p:txBody>
          <a:bodyPr>
            <a:normAutofit/>
          </a:bodyPr>
          <a:lstStyle/>
          <a:p>
            <a:pPr marL="0" indent="0">
              <a:buNone/>
            </a:pPr>
            <a:r>
              <a:rPr lang="en-US" dirty="0"/>
              <a:t>Our graphical network analysis algorithm takes the weekly returns of the stocks as input, and feeds it into three unsupervised learning techniques in order. The three techniques are:</a:t>
            </a:r>
          </a:p>
          <a:p>
            <a:pPr marL="342900" indent="-342900">
              <a:buFont typeface="+mj-lt"/>
              <a:buAutoNum type="arabicPeriod"/>
            </a:pPr>
            <a:r>
              <a:rPr lang="en-US" b="1" dirty="0"/>
              <a:t>Sparse Inverse Covariance Estimation </a:t>
            </a:r>
            <a:r>
              <a:rPr lang="en-US" dirty="0"/>
              <a:t>for learning the graphical structure</a:t>
            </a:r>
          </a:p>
          <a:p>
            <a:pPr lvl="1"/>
            <a:r>
              <a:rPr lang="en-US" u="sng" dirty="0"/>
              <a:t>Graphical Lasso </a:t>
            </a:r>
          </a:p>
          <a:p>
            <a:pPr marL="342900" indent="-342900">
              <a:buFont typeface="+mj-lt"/>
              <a:buAutoNum type="arabicPeriod"/>
            </a:pPr>
            <a:r>
              <a:rPr lang="en-US" b="1" u="sng" dirty="0"/>
              <a:t>Affinity Propagation</a:t>
            </a:r>
            <a:r>
              <a:rPr lang="en-US" b="1" dirty="0"/>
              <a:t> </a:t>
            </a:r>
            <a:r>
              <a:rPr lang="en-US" dirty="0"/>
              <a:t>for identifying clusters</a:t>
            </a:r>
          </a:p>
          <a:p>
            <a:pPr marL="342900" indent="-342900">
              <a:buFont typeface="+mj-lt"/>
              <a:buAutoNum type="arabicPeriod"/>
            </a:pPr>
            <a:r>
              <a:rPr lang="en-US" b="1" dirty="0"/>
              <a:t>Manifold Learning</a:t>
            </a:r>
            <a:r>
              <a:rPr lang="en-US" dirty="0"/>
              <a:t> for node visualization </a:t>
            </a:r>
          </a:p>
          <a:p>
            <a:pPr lvl="1"/>
            <a:r>
              <a:rPr lang="en-US" u="sng" dirty="0"/>
              <a:t>Multidimensional scaling (MDS)</a:t>
            </a:r>
          </a:p>
        </p:txBody>
      </p:sp>
      <p:sp>
        <p:nvSpPr>
          <p:cNvPr id="3" name="Title 2">
            <a:extLst>
              <a:ext uri="{FF2B5EF4-FFF2-40B4-BE49-F238E27FC236}">
                <a16:creationId xmlns:a16="http://schemas.microsoft.com/office/drawing/2014/main" id="{01C7F44B-21DC-1847-915A-838E963BFFF0}"/>
              </a:ext>
            </a:extLst>
          </p:cNvPr>
          <p:cNvSpPr>
            <a:spLocks noGrp="1"/>
          </p:cNvSpPr>
          <p:nvPr>
            <p:ph type="title"/>
          </p:nvPr>
        </p:nvSpPr>
        <p:spPr/>
        <p:txBody>
          <a:bodyPr/>
          <a:lstStyle/>
          <a:p>
            <a:r>
              <a:rPr lang="en-US" dirty="0"/>
              <a:t>Algorithm Explanation</a:t>
            </a:r>
          </a:p>
        </p:txBody>
      </p:sp>
    </p:spTree>
    <p:extLst>
      <p:ext uri="{BB962C8B-B14F-4D97-AF65-F5344CB8AC3E}">
        <p14:creationId xmlns:p14="http://schemas.microsoft.com/office/powerpoint/2010/main" val="3457397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8FD490-4A51-4783-84B5-5E4934092960}"/>
              </a:ext>
            </a:extLst>
          </p:cNvPr>
          <p:cNvSpPr>
            <a:spLocks noGrp="1"/>
          </p:cNvSpPr>
          <p:nvPr>
            <p:ph idx="1"/>
          </p:nvPr>
        </p:nvSpPr>
        <p:spPr/>
        <p:txBody>
          <a:bodyPr/>
          <a:lstStyle/>
          <a:p>
            <a:r>
              <a:rPr lang="en-US" dirty="0"/>
              <a:t>Precision Matrix:</a:t>
            </a:r>
          </a:p>
          <a:p>
            <a:pPr lvl="1"/>
            <a:r>
              <a:rPr lang="en-US" dirty="0"/>
              <a:t>The matrix inverse of the covariance matrix, often called the precision matrix, is proportional to the partial correlation matrix, and it gives the partial independence relationship among the data</a:t>
            </a:r>
          </a:p>
          <a:p>
            <a:pPr lvl="1"/>
            <a:r>
              <a:rPr lang="en-US" dirty="0"/>
              <a:t>In other words, if two features are independent conditionally on the others, the corresponding coefficient in the precision matrix will be zero.</a:t>
            </a:r>
          </a:p>
          <a:p>
            <a:r>
              <a:rPr lang="en-US" dirty="0"/>
              <a:t>We use sparse inverse covariance estimation to find which stocks are correlated conditionally on the others. </a:t>
            </a:r>
          </a:p>
          <a:p>
            <a:pPr lvl="1"/>
            <a:r>
              <a:rPr lang="en-US" dirty="0"/>
              <a:t>Specifically, sparse inverse covariance gives us a graph, or a list of connection, which can be used for constructing the graphical structure of the data.</a:t>
            </a:r>
          </a:p>
        </p:txBody>
      </p:sp>
      <p:sp>
        <p:nvSpPr>
          <p:cNvPr id="3" name="Title 2">
            <a:extLst>
              <a:ext uri="{FF2B5EF4-FFF2-40B4-BE49-F238E27FC236}">
                <a16:creationId xmlns:a16="http://schemas.microsoft.com/office/drawing/2014/main" id="{F3D1F8DA-F47F-48E5-9C11-535077DC1E36}"/>
              </a:ext>
            </a:extLst>
          </p:cNvPr>
          <p:cNvSpPr>
            <a:spLocks noGrp="1"/>
          </p:cNvSpPr>
          <p:nvPr>
            <p:ph type="title"/>
          </p:nvPr>
        </p:nvSpPr>
        <p:spPr>
          <a:xfrm>
            <a:off x="457200" y="192751"/>
            <a:ext cx="8229600" cy="1212967"/>
          </a:xfrm>
        </p:spPr>
        <p:txBody>
          <a:bodyPr/>
          <a:lstStyle/>
          <a:p>
            <a:r>
              <a:rPr lang="en-US" dirty="0"/>
              <a:t>1. Sparse Inverse Covariance Estimation: </a:t>
            </a:r>
            <a:r>
              <a:rPr lang="en-US" dirty="0">
                <a:latin typeface="Euclid" panose="02020503060505020303"/>
              </a:rPr>
              <a:t>Graphical Lasso </a:t>
            </a:r>
          </a:p>
        </p:txBody>
      </p:sp>
    </p:spTree>
    <p:extLst>
      <p:ext uri="{BB962C8B-B14F-4D97-AF65-F5344CB8AC3E}">
        <p14:creationId xmlns:p14="http://schemas.microsoft.com/office/powerpoint/2010/main" val="334099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B96523-DB0A-B446-B18B-B5E6350884C5}"/>
              </a:ext>
            </a:extLst>
          </p:cNvPr>
          <p:cNvSpPr>
            <a:spLocks noGrp="1"/>
          </p:cNvSpPr>
          <p:nvPr>
            <p:ph idx="1"/>
          </p:nvPr>
        </p:nvSpPr>
        <p:spPr>
          <a:xfrm>
            <a:off x="457201" y="1600202"/>
            <a:ext cx="3497756" cy="4525963"/>
          </a:xfrm>
        </p:spPr>
        <p:txBody>
          <a:bodyPr/>
          <a:lstStyle/>
          <a:p>
            <a:r>
              <a:rPr lang="en-US" dirty="0"/>
              <a:t>Assumes that dataset fall under Gaussian Distribution</a:t>
            </a:r>
          </a:p>
          <a:p>
            <a:r>
              <a:rPr lang="en-US" dirty="0"/>
              <a:t>Determines covariance based on all correlated pairs</a:t>
            </a:r>
          </a:p>
          <a:p>
            <a:r>
              <a:rPr lang="en-US" dirty="0"/>
              <a:t>Solves for the precision matrix, or the inverse covariance matrix, through solving an optimization problem </a:t>
            </a:r>
          </a:p>
          <a:p>
            <a:r>
              <a:rPr lang="en-US" dirty="0"/>
              <a:t>Contains L1 penalty to enforce sparsity on the precision matrix</a:t>
            </a:r>
          </a:p>
        </p:txBody>
      </p:sp>
      <p:sp>
        <p:nvSpPr>
          <p:cNvPr id="3" name="Title 2">
            <a:extLst>
              <a:ext uri="{FF2B5EF4-FFF2-40B4-BE49-F238E27FC236}">
                <a16:creationId xmlns:a16="http://schemas.microsoft.com/office/drawing/2014/main" id="{F0B56932-E69B-EE43-B8EC-63C09FF919B1}"/>
              </a:ext>
            </a:extLst>
          </p:cNvPr>
          <p:cNvSpPr>
            <a:spLocks noGrp="1"/>
          </p:cNvSpPr>
          <p:nvPr>
            <p:ph type="title"/>
          </p:nvPr>
        </p:nvSpPr>
        <p:spPr/>
        <p:txBody>
          <a:bodyPr/>
          <a:lstStyle/>
          <a:p>
            <a:r>
              <a:rPr lang="en-US" dirty="0"/>
              <a:t>1. Graphical Lasso: </a:t>
            </a:r>
            <a:r>
              <a:rPr lang="en-US" dirty="0">
                <a:latin typeface="Euclid" panose="02020503060505020303" pitchFamily="18" charset="0"/>
              </a:rPr>
              <a:t>Overview</a:t>
            </a:r>
            <a:endParaRPr lang="en-US" dirty="0"/>
          </a:p>
        </p:txBody>
      </p:sp>
      <p:pic>
        <p:nvPicPr>
          <p:cNvPr id="5" name="Picture 4">
            <a:extLst>
              <a:ext uri="{FF2B5EF4-FFF2-40B4-BE49-F238E27FC236}">
                <a16:creationId xmlns:a16="http://schemas.microsoft.com/office/drawing/2014/main" id="{61A4EF7A-A0F8-4A60-A386-9DB7B07F693A}"/>
              </a:ext>
            </a:extLst>
          </p:cNvPr>
          <p:cNvPicPr>
            <a:picLocks noChangeAspect="1"/>
          </p:cNvPicPr>
          <p:nvPr/>
        </p:nvPicPr>
        <p:blipFill>
          <a:blip r:embed="rId3"/>
          <a:stretch>
            <a:fillRect/>
          </a:stretch>
        </p:blipFill>
        <p:spPr>
          <a:xfrm>
            <a:off x="3954957" y="2116666"/>
            <a:ext cx="4977817" cy="2624667"/>
          </a:xfrm>
          <a:prstGeom prst="rect">
            <a:avLst/>
          </a:prstGeom>
        </p:spPr>
      </p:pic>
    </p:spTree>
    <p:extLst>
      <p:ext uri="{BB962C8B-B14F-4D97-AF65-F5344CB8AC3E}">
        <p14:creationId xmlns:p14="http://schemas.microsoft.com/office/powerpoint/2010/main" val="1431015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B96523-DB0A-B446-B18B-B5E6350884C5}"/>
              </a:ext>
            </a:extLst>
          </p:cNvPr>
          <p:cNvSpPr>
            <a:spLocks noGrp="1"/>
          </p:cNvSpPr>
          <p:nvPr>
            <p:ph idx="1"/>
          </p:nvPr>
        </p:nvSpPr>
        <p:spPr>
          <a:xfrm>
            <a:off x="457200" y="1600202"/>
            <a:ext cx="8229599" cy="4747589"/>
          </a:xfrm>
        </p:spPr>
        <p:txBody>
          <a:bodyPr>
            <a:normAutofit/>
          </a:bodyPr>
          <a:lstStyle/>
          <a:p>
            <a:r>
              <a:rPr lang="en-US" dirty="0"/>
              <a:t>Semidefinite Programing (SDP)</a:t>
            </a:r>
          </a:p>
          <a:p>
            <a:r>
              <a:rPr lang="en-US" dirty="0"/>
              <a:t>Convex Program</a:t>
            </a:r>
          </a:p>
          <a:p>
            <a:endParaRPr lang="en-US" dirty="0"/>
          </a:p>
          <a:p>
            <a:pPr marL="0" indent="0">
              <a:buNone/>
            </a:pPr>
            <a:endParaRPr lang="en-US" dirty="0"/>
          </a:p>
          <a:p>
            <a:pPr marL="347663" lvl="1" indent="0">
              <a:buNone/>
            </a:pPr>
            <a:endParaRPr lang="en-US" dirty="0"/>
          </a:p>
          <a:p>
            <a:pPr lvl="1"/>
            <a:r>
              <a:rPr lang="el-GR" dirty="0"/>
              <a:t>Θ: </a:t>
            </a:r>
            <a:r>
              <a:rPr lang="en-US" dirty="0"/>
              <a:t>precision matrix</a:t>
            </a:r>
          </a:p>
          <a:p>
            <a:pPr lvl="1"/>
            <a:r>
              <a:rPr lang="en-US" dirty="0"/>
              <a:t>S: covariance matrix</a:t>
            </a:r>
          </a:p>
          <a:p>
            <a:pPr lvl="1"/>
            <a:r>
              <a:rPr lang="en-US" dirty="0"/>
              <a:t>𝜆: shrinkage tuning parameter</a:t>
            </a:r>
          </a:p>
          <a:p>
            <a:r>
              <a:rPr lang="en-US" dirty="0"/>
              <a:t>Solve for "</a:t>
            </a:r>
            <a:r>
              <a:rPr lang="el-GR" dirty="0"/>
              <a:t>Θ“</a:t>
            </a:r>
            <a:endParaRPr lang="en-US" dirty="0"/>
          </a:p>
          <a:p>
            <a:r>
              <a:rPr lang="en-US" dirty="0"/>
              <a:t>We will use </a:t>
            </a:r>
            <a:r>
              <a:rPr lang="en-US" b="1" dirty="0" err="1">
                <a:hlinkClick r:id="rId3"/>
              </a:rPr>
              <a:t>GraphicalLassoCV</a:t>
            </a:r>
            <a:r>
              <a:rPr lang="en-US" dirty="0"/>
              <a:t>, which uses cross-validation to automatically set the lambda parameter</a:t>
            </a:r>
            <a:endParaRPr lang="el-GR" dirty="0"/>
          </a:p>
          <a:p>
            <a:endParaRPr lang="en-US" dirty="0"/>
          </a:p>
        </p:txBody>
      </p:sp>
      <p:sp>
        <p:nvSpPr>
          <p:cNvPr id="3" name="Title 2">
            <a:extLst>
              <a:ext uri="{FF2B5EF4-FFF2-40B4-BE49-F238E27FC236}">
                <a16:creationId xmlns:a16="http://schemas.microsoft.com/office/drawing/2014/main" id="{F0B56932-E69B-EE43-B8EC-63C09FF919B1}"/>
              </a:ext>
            </a:extLst>
          </p:cNvPr>
          <p:cNvSpPr>
            <a:spLocks noGrp="1"/>
          </p:cNvSpPr>
          <p:nvPr>
            <p:ph type="title"/>
          </p:nvPr>
        </p:nvSpPr>
        <p:spPr/>
        <p:txBody>
          <a:bodyPr/>
          <a:lstStyle/>
          <a:p>
            <a:r>
              <a:rPr lang="en-US" dirty="0"/>
              <a:t>1. Graphical Lasso: </a:t>
            </a:r>
            <a:r>
              <a:rPr lang="en-US" dirty="0">
                <a:latin typeface="Euclid" panose="02020503060505020303" pitchFamily="18" charset="0"/>
              </a:rPr>
              <a:t>Optimization Problem</a:t>
            </a:r>
            <a:endParaRPr lang="en-US" dirty="0"/>
          </a:p>
        </p:txBody>
      </p:sp>
      <p:pic>
        <p:nvPicPr>
          <p:cNvPr id="7" name="Picture 6">
            <a:extLst>
              <a:ext uri="{FF2B5EF4-FFF2-40B4-BE49-F238E27FC236}">
                <a16:creationId xmlns:a16="http://schemas.microsoft.com/office/drawing/2014/main" id="{C4DAAE87-BFFE-4CEB-A14B-4CE76ED190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47010" y="2544712"/>
            <a:ext cx="6249978" cy="1262182"/>
          </a:xfrm>
          <a:prstGeom prst="rect">
            <a:avLst/>
          </a:prstGeom>
        </p:spPr>
      </p:pic>
    </p:spTree>
    <p:extLst>
      <p:ext uri="{BB962C8B-B14F-4D97-AF65-F5344CB8AC3E}">
        <p14:creationId xmlns:p14="http://schemas.microsoft.com/office/powerpoint/2010/main" val="1117084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2"/>
            <a:ext cx="8229600" cy="4880111"/>
          </a:xfrm>
        </p:spPr>
        <p:txBody>
          <a:bodyPr>
            <a:normAutofit/>
          </a:bodyPr>
          <a:lstStyle/>
          <a:p>
            <a:pPr marL="342900" indent="-342900">
              <a:buFont typeface="+mj-lt"/>
              <a:buAutoNum type="arabicPeriod"/>
            </a:pPr>
            <a:r>
              <a:rPr lang="en-US" dirty="0"/>
              <a:t>Introduction</a:t>
            </a:r>
          </a:p>
          <a:p>
            <a:pPr lvl="1"/>
            <a:r>
              <a:rPr lang="en-US" dirty="0"/>
              <a:t>Datasets</a:t>
            </a:r>
          </a:p>
          <a:p>
            <a:pPr lvl="2"/>
            <a:r>
              <a:rPr lang="en-US" dirty="0"/>
              <a:t>Basic  Summary of Stock Data</a:t>
            </a:r>
          </a:p>
          <a:p>
            <a:pPr lvl="2"/>
            <a:r>
              <a:rPr lang="en-US" dirty="0"/>
              <a:t>Stock Return data (from CRSP via WRDS)</a:t>
            </a:r>
          </a:p>
          <a:p>
            <a:pPr lvl="2"/>
            <a:r>
              <a:rPr lang="en-US" dirty="0"/>
              <a:t>T-Bill Return data (from FRED)</a:t>
            </a:r>
          </a:p>
          <a:p>
            <a:pPr marL="342900" indent="-342900">
              <a:buFont typeface="+mj-lt"/>
              <a:buAutoNum type="arabicPeriod"/>
            </a:pPr>
            <a:r>
              <a:rPr lang="en-US" dirty="0"/>
              <a:t>Data Preprocessing</a:t>
            </a:r>
          </a:p>
          <a:p>
            <a:pPr lvl="1"/>
            <a:r>
              <a:rPr lang="en-US" dirty="0"/>
              <a:t>Data cleaning and preparation</a:t>
            </a:r>
          </a:p>
          <a:p>
            <a:pPr marL="342900" indent="-342900">
              <a:buFont typeface="+mj-lt"/>
              <a:buAutoNum type="arabicPeriod"/>
            </a:pPr>
            <a:r>
              <a:rPr lang="en-US" dirty="0"/>
              <a:t>Graphical Network Analysis</a:t>
            </a:r>
          </a:p>
          <a:p>
            <a:pPr lvl="1"/>
            <a:r>
              <a:rPr lang="en-US" dirty="0"/>
              <a:t>Algorithm explanation</a:t>
            </a:r>
          </a:p>
          <a:p>
            <a:pPr lvl="2"/>
            <a:r>
              <a:rPr lang="en-US" dirty="0"/>
              <a:t>Sparse Inverse Covariance Estimation via Graphical Lasso</a:t>
            </a:r>
          </a:p>
          <a:p>
            <a:pPr lvl="2"/>
            <a:r>
              <a:rPr lang="en-US" dirty="0"/>
              <a:t>Clustering via Affinity Propagation</a:t>
            </a:r>
          </a:p>
          <a:p>
            <a:pPr lvl="2"/>
            <a:r>
              <a:rPr lang="en-US" dirty="0"/>
              <a:t>Manifold Learning via Multidimensional scaling (MDS)</a:t>
            </a:r>
          </a:p>
          <a:p>
            <a:pPr lvl="1"/>
            <a:r>
              <a:rPr lang="en-US" dirty="0"/>
              <a:t>Detailed codes written in </a:t>
            </a:r>
            <a:r>
              <a:rPr lang="en-US" i="1" dirty="0"/>
              <a:t>Graphical_Analysis_functions.py</a:t>
            </a:r>
          </a:p>
          <a:p>
            <a:pPr lvl="1"/>
            <a:r>
              <a:rPr lang="en-US" dirty="0"/>
              <a:t>Graphical Network Analysis (Control File) </a:t>
            </a:r>
          </a:p>
          <a:p>
            <a:pPr lvl="1"/>
            <a:endParaRPr lang="en-US" dirty="0"/>
          </a:p>
          <a:p>
            <a:pPr marL="0" indent="0">
              <a:buNone/>
            </a:pPr>
            <a:endParaRPr lang="en-US" dirty="0"/>
          </a:p>
          <a:p>
            <a:pPr marL="342900" indent="-342900">
              <a:buFont typeface="+mj-lt"/>
              <a:buAutoNum type="arabicPeriod"/>
            </a:pPr>
            <a:endParaRPr lang="en-US" dirty="0"/>
          </a:p>
          <a:p>
            <a:endParaRPr lang="en-US" dirty="0"/>
          </a:p>
        </p:txBody>
      </p:sp>
      <p:sp>
        <p:nvSpPr>
          <p:cNvPr id="5" name="Title 4"/>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506604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9B96-E3B6-4E66-A59F-8EEE98F7E30A}"/>
              </a:ext>
            </a:extLst>
          </p:cNvPr>
          <p:cNvSpPr>
            <a:spLocks noGrp="1"/>
          </p:cNvSpPr>
          <p:nvPr>
            <p:ph idx="1"/>
          </p:nvPr>
        </p:nvSpPr>
        <p:spPr>
          <a:xfrm>
            <a:off x="457200" y="1600203"/>
            <a:ext cx="8229600" cy="2305406"/>
          </a:xfrm>
        </p:spPr>
        <p:txBody>
          <a:bodyPr/>
          <a:lstStyle/>
          <a:p>
            <a:r>
              <a:rPr lang="en-US" b="1" dirty="0"/>
              <a:t>Cross-validation (CV)</a:t>
            </a:r>
            <a:r>
              <a:rPr lang="en-US" dirty="0"/>
              <a:t> is a popular technique used in machine learning to find the best tuning parameters while lowering the risk of overfitting</a:t>
            </a:r>
          </a:p>
          <a:p>
            <a:r>
              <a:rPr lang="en-US" b="1" dirty="0"/>
              <a:t>k-fold CV</a:t>
            </a:r>
            <a:r>
              <a:rPr lang="en-US" dirty="0"/>
              <a:t> splits training data into k smaller sets.  It follows the procedure for each k folds:</a:t>
            </a:r>
          </a:p>
          <a:p>
            <a:pPr lvl="1"/>
            <a:r>
              <a:rPr lang="en-US" dirty="0"/>
              <a:t>Train the model on k-1 folds of the training data</a:t>
            </a:r>
          </a:p>
          <a:p>
            <a:pPr lvl="1"/>
            <a:r>
              <a:rPr lang="en-US" dirty="0"/>
              <a:t>The resulting model is validated on the remaining part of the data</a:t>
            </a:r>
          </a:p>
        </p:txBody>
      </p:sp>
      <p:sp>
        <p:nvSpPr>
          <p:cNvPr id="3" name="Title 2">
            <a:extLst>
              <a:ext uri="{FF2B5EF4-FFF2-40B4-BE49-F238E27FC236}">
                <a16:creationId xmlns:a16="http://schemas.microsoft.com/office/drawing/2014/main" id="{23705F34-0621-46BF-B4AE-AC552AD9B5ED}"/>
              </a:ext>
            </a:extLst>
          </p:cNvPr>
          <p:cNvSpPr>
            <a:spLocks noGrp="1"/>
          </p:cNvSpPr>
          <p:nvPr>
            <p:ph type="title"/>
          </p:nvPr>
        </p:nvSpPr>
        <p:spPr/>
        <p:txBody>
          <a:bodyPr/>
          <a:lstStyle/>
          <a:p>
            <a:r>
              <a:rPr lang="en-US" dirty="0"/>
              <a:t>1. Review: Cross-Validation (CV) </a:t>
            </a:r>
          </a:p>
        </p:txBody>
      </p:sp>
      <p:pic>
        <p:nvPicPr>
          <p:cNvPr id="1026" name="Picture 2">
            <a:extLst>
              <a:ext uri="{FF2B5EF4-FFF2-40B4-BE49-F238E27FC236}">
                <a16:creationId xmlns:a16="http://schemas.microsoft.com/office/drawing/2014/main" id="{B9BE143E-5F4D-452B-BE8B-43CC4A6DD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3832728"/>
            <a:ext cx="4114800" cy="285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5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931749-D99C-45D5-9272-CCEB0EFBFAC2}"/>
              </a:ext>
            </a:extLst>
          </p:cNvPr>
          <p:cNvPicPr>
            <a:picLocks noGrp="1" noChangeAspect="1"/>
          </p:cNvPicPr>
          <p:nvPr>
            <p:ph idx="1"/>
          </p:nvPr>
        </p:nvPicPr>
        <p:blipFill rotWithShape="1">
          <a:blip r:embed="rId3"/>
          <a:srcRect l="10047" t="21466" r="12177" b="7506"/>
          <a:stretch/>
        </p:blipFill>
        <p:spPr>
          <a:xfrm>
            <a:off x="420909" y="1707355"/>
            <a:ext cx="8302181" cy="4264819"/>
          </a:xfrm>
        </p:spPr>
      </p:pic>
      <p:sp>
        <p:nvSpPr>
          <p:cNvPr id="3" name="Title 2">
            <a:extLst>
              <a:ext uri="{FF2B5EF4-FFF2-40B4-BE49-F238E27FC236}">
                <a16:creationId xmlns:a16="http://schemas.microsoft.com/office/drawing/2014/main" id="{547F79ED-C9F4-4D94-B840-3DE12C987B07}"/>
              </a:ext>
            </a:extLst>
          </p:cNvPr>
          <p:cNvSpPr>
            <a:spLocks noGrp="1"/>
          </p:cNvSpPr>
          <p:nvPr>
            <p:ph type="title"/>
          </p:nvPr>
        </p:nvSpPr>
        <p:spPr/>
        <p:txBody>
          <a:bodyPr/>
          <a:lstStyle/>
          <a:p>
            <a:r>
              <a:rPr lang="en-US" altLang="zh-CN" dirty="0"/>
              <a:t>1. </a:t>
            </a:r>
            <a:r>
              <a:rPr lang="en-US" altLang="zh-CN" i="1" dirty="0"/>
              <a:t>Example – </a:t>
            </a:r>
            <a:r>
              <a:rPr lang="en-US" altLang="zh-CN" i="1" dirty="0" err="1"/>
              <a:t>GraphicalLassoCV.ipynb</a:t>
            </a:r>
            <a:endParaRPr lang="en-US" i="1" dirty="0"/>
          </a:p>
        </p:txBody>
      </p:sp>
    </p:spTree>
    <p:extLst>
      <p:ext uri="{BB962C8B-B14F-4D97-AF65-F5344CB8AC3E}">
        <p14:creationId xmlns:p14="http://schemas.microsoft.com/office/powerpoint/2010/main" val="2228219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F79ED-C9F4-4D94-B840-3DE12C987B07}"/>
              </a:ext>
            </a:extLst>
          </p:cNvPr>
          <p:cNvSpPr>
            <a:spLocks noGrp="1"/>
          </p:cNvSpPr>
          <p:nvPr>
            <p:ph type="title"/>
          </p:nvPr>
        </p:nvSpPr>
        <p:spPr/>
        <p:txBody>
          <a:bodyPr/>
          <a:lstStyle/>
          <a:p>
            <a:r>
              <a:rPr lang="en-US" altLang="zh-CN" dirty="0"/>
              <a:t>1. </a:t>
            </a:r>
            <a:r>
              <a:rPr lang="en-US" altLang="zh-CN" i="1" dirty="0"/>
              <a:t>Example – </a:t>
            </a:r>
            <a:r>
              <a:rPr lang="en-US" altLang="zh-CN" i="1" dirty="0" err="1"/>
              <a:t>GraphicalLassoCV.ipynb</a:t>
            </a:r>
            <a:endParaRPr lang="en-US" i="1" dirty="0"/>
          </a:p>
        </p:txBody>
      </p:sp>
      <p:pic>
        <p:nvPicPr>
          <p:cNvPr id="9" name="Content Placeholder 8">
            <a:extLst>
              <a:ext uri="{FF2B5EF4-FFF2-40B4-BE49-F238E27FC236}">
                <a16:creationId xmlns:a16="http://schemas.microsoft.com/office/drawing/2014/main" id="{08F66187-7B7A-457E-9198-E2E059E3175A}"/>
              </a:ext>
            </a:extLst>
          </p:cNvPr>
          <p:cNvPicPr>
            <a:picLocks noGrp="1" noChangeAspect="1"/>
          </p:cNvPicPr>
          <p:nvPr>
            <p:ph idx="1"/>
          </p:nvPr>
        </p:nvPicPr>
        <p:blipFill rotWithShape="1">
          <a:blip r:embed="rId3"/>
          <a:srcRect l="18926" t="27149" r="47691" b="37811"/>
          <a:stretch/>
        </p:blipFill>
        <p:spPr>
          <a:xfrm>
            <a:off x="668992" y="2191016"/>
            <a:ext cx="3702393" cy="2185988"/>
          </a:xfrm>
        </p:spPr>
      </p:pic>
      <p:pic>
        <p:nvPicPr>
          <p:cNvPr id="11" name="Picture 10">
            <a:extLst>
              <a:ext uri="{FF2B5EF4-FFF2-40B4-BE49-F238E27FC236}">
                <a16:creationId xmlns:a16="http://schemas.microsoft.com/office/drawing/2014/main" id="{201A2D0F-05E0-4823-8460-04C8A51A2577}"/>
              </a:ext>
            </a:extLst>
          </p:cNvPr>
          <p:cNvPicPr>
            <a:picLocks noChangeAspect="1"/>
          </p:cNvPicPr>
          <p:nvPr/>
        </p:nvPicPr>
        <p:blipFill rotWithShape="1">
          <a:blip r:embed="rId4"/>
          <a:srcRect l="18281" t="27222" r="47813" b="16111"/>
          <a:stretch/>
        </p:blipFill>
        <p:spPr>
          <a:xfrm>
            <a:off x="4572000" y="2168604"/>
            <a:ext cx="3903008" cy="3669189"/>
          </a:xfrm>
          <a:prstGeom prst="rect">
            <a:avLst/>
          </a:prstGeom>
        </p:spPr>
      </p:pic>
    </p:spTree>
    <p:extLst>
      <p:ext uri="{BB962C8B-B14F-4D97-AF65-F5344CB8AC3E}">
        <p14:creationId xmlns:p14="http://schemas.microsoft.com/office/powerpoint/2010/main" val="3437435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F79ED-C9F4-4D94-B840-3DE12C987B07}"/>
              </a:ext>
            </a:extLst>
          </p:cNvPr>
          <p:cNvSpPr>
            <a:spLocks noGrp="1"/>
          </p:cNvSpPr>
          <p:nvPr>
            <p:ph type="title"/>
          </p:nvPr>
        </p:nvSpPr>
        <p:spPr/>
        <p:txBody>
          <a:bodyPr/>
          <a:lstStyle/>
          <a:p>
            <a:r>
              <a:rPr lang="en-US" altLang="zh-CN" dirty="0"/>
              <a:t>1. </a:t>
            </a:r>
            <a:r>
              <a:rPr lang="en-US" altLang="zh-CN" i="1" dirty="0"/>
              <a:t>Example – </a:t>
            </a:r>
            <a:r>
              <a:rPr lang="en-US" altLang="zh-CN" i="1" dirty="0" err="1"/>
              <a:t>GraphicalLassoCV.ipynb</a:t>
            </a:r>
            <a:endParaRPr lang="en-US" i="1" dirty="0"/>
          </a:p>
        </p:txBody>
      </p:sp>
      <p:pic>
        <p:nvPicPr>
          <p:cNvPr id="6" name="Content Placeholder 5">
            <a:extLst>
              <a:ext uri="{FF2B5EF4-FFF2-40B4-BE49-F238E27FC236}">
                <a16:creationId xmlns:a16="http://schemas.microsoft.com/office/drawing/2014/main" id="{3970D262-3F9F-4833-B554-EC2E3E5D9CE4}"/>
              </a:ext>
            </a:extLst>
          </p:cNvPr>
          <p:cNvPicPr>
            <a:picLocks noGrp="1" noChangeAspect="1"/>
          </p:cNvPicPr>
          <p:nvPr>
            <p:ph idx="1"/>
          </p:nvPr>
        </p:nvPicPr>
        <p:blipFill rotWithShape="1">
          <a:blip r:embed="rId3"/>
          <a:srcRect l="9337" t="28727" r="25318" b="11610"/>
          <a:stretch/>
        </p:blipFill>
        <p:spPr>
          <a:xfrm>
            <a:off x="0" y="1651794"/>
            <a:ext cx="5257801" cy="2700337"/>
          </a:xfrm>
        </p:spPr>
      </p:pic>
      <p:pic>
        <p:nvPicPr>
          <p:cNvPr id="8" name="Picture 7">
            <a:extLst>
              <a:ext uri="{FF2B5EF4-FFF2-40B4-BE49-F238E27FC236}">
                <a16:creationId xmlns:a16="http://schemas.microsoft.com/office/drawing/2014/main" id="{F9CA9E99-8BF1-47E1-8C5D-BFC97657598E}"/>
              </a:ext>
            </a:extLst>
          </p:cNvPr>
          <p:cNvPicPr>
            <a:picLocks noChangeAspect="1"/>
          </p:cNvPicPr>
          <p:nvPr/>
        </p:nvPicPr>
        <p:blipFill rotWithShape="1">
          <a:blip r:embed="rId4"/>
          <a:srcRect l="12329" t="38128" r="47672" b="19011"/>
          <a:stretch/>
        </p:blipFill>
        <p:spPr>
          <a:xfrm>
            <a:off x="5029199" y="4352131"/>
            <a:ext cx="3657601" cy="2204581"/>
          </a:xfrm>
          <a:prstGeom prst="rect">
            <a:avLst/>
          </a:prstGeom>
        </p:spPr>
      </p:pic>
    </p:spTree>
    <p:extLst>
      <p:ext uri="{BB962C8B-B14F-4D97-AF65-F5344CB8AC3E}">
        <p14:creationId xmlns:p14="http://schemas.microsoft.com/office/powerpoint/2010/main" val="2195133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741145-FE9C-4206-AB05-49CC661C2DE8}"/>
              </a:ext>
            </a:extLst>
          </p:cNvPr>
          <p:cNvSpPr>
            <a:spLocks noGrp="1"/>
          </p:cNvSpPr>
          <p:nvPr>
            <p:ph idx="1"/>
          </p:nvPr>
        </p:nvSpPr>
        <p:spPr>
          <a:xfrm>
            <a:off x="457200" y="1600203"/>
            <a:ext cx="8229600" cy="742948"/>
          </a:xfrm>
        </p:spPr>
        <p:txBody>
          <a:bodyPr/>
          <a:lstStyle/>
          <a:p>
            <a:r>
              <a:rPr lang="en-US" b="1" dirty="0"/>
              <a:t>Clustering</a:t>
            </a:r>
            <a:r>
              <a:rPr lang="en-US" dirty="0"/>
              <a:t>: partition a set of objects (i.e. stock returns) into different clusters, such that objects in the same cluster behave more similarly </a:t>
            </a:r>
          </a:p>
        </p:txBody>
      </p:sp>
      <p:sp>
        <p:nvSpPr>
          <p:cNvPr id="3" name="Title 2">
            <a:extLst>
              <a:ext uri="{FF2B5EF4-FFF2-40B4-BE49-F238E27FC236}">
                <a16:creationId xmlns:a16="http://schemas.microsoft.com/office/drawing/2014/main" id="{3752F66E-282B-4D46-A730-336645DB6BE3}"/>
              </a:ext>
            </a:extLst>
          </p:cNvPr>
          <p:cNvSpPr>
            <a:spLocks noGrp="1"/>
          </p:cNvSpPr>
          <p:nvPr>
            <p:ph type="title"/>
          </p:nvPr>
        </p:nvSpPr>
        <p:spPr>
          <a:xfrm>
            <a:off x="457200" y="217488"/>
            <a:ext cx="8229600" cy="1143000"/>
          </a:xfrm>
        </p:spPr>
        <p:txBody>
          <a:bodyPr/>
          <a:lstStyle/>
          <a:p>
            <a:r>
              <a:rPr lang="en-US" dirty="0"/>
              <a:t>2. Clustering: </a:t>
            </a:r>
            <a:r>
              <a:rPr lang="en-US" dirty="0">
                <a:latin typeface="Euclid" panose="02020503060505020303" pitchFamily="18" charset="0"/>
              </a:rPr>
              <a:t>Overview</a:t>
            </a:r>
            <a:endParaRPr lang="en-US" dirty="0"/>
          </a:p>
        </p:txBody>
      </p:sp>
      <p:pic>
        <p:nvPicPr>
          <p:cNvPr id="2052" name="Picture 4">
            <a:extLst>
              <a:ext uri="{FF2B5EF4-FFF2-40B4-BE49-F238E27FC236}">
                <a16:creationId xmlns:a16="http://schemas.microsoft.com/office/drawing/2014/main" id="{E178E65A-018D-499A-8B7F-D03F14EA2E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70" r="5240"/>
          <a:stretch/>
        </p:blipFill>
        <p:spPr bwMode="auto">
          <a:xfrm>
            <a:off x="4816725" y="2826632"/>
            <a:ext cx="3755776" cy="324555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a:extLst>
              <a:ext uri="{FF2B5EF4-FFF2-40B4-BE49-F238E27FC236}">
                <a16:creationId xmlns:a16="http://schemas.microsoft.com/office/drawing/2014/main" id="{B952EAFE-D567-416C-AF05-0F120D77A276}"/>
              </a:ext>
            </a:extLst>
          </p:cNvPr>
          <p:cNvSpPr txBox="1">
            <a:spLocks/>
          </p:cNvSpPr>
          <p:nvPr/>
        </p:nvSpPr>
        <p:spPr>
          <a:xfrm>
            <a:off x="457200" y="2457448"/>
            <a:ext cx="4114800" cy="4071939"/>
          </a:xfrm>
          <a:prstGeom prst="rect">
            <a:avLst/>
          </a:prstGeom>
        </p:spPr>
        <p:txBody>
          <a:bodyPr vert="horz" lIns="91440" tIns="45720" rIns="91440" bIns="45720" rtlCol="0">
            <a:normAutofit/>
          </a:bodyPr>
          <a:lstStyle>
            <a:lvl1pPr marL="228600" indent="-228600" algn="l" defTabSz="457200" rtl="0" eaLnBrk="1" latinLnBrk="0" hangingPunct="1">
              <a:spcBef>
                <a:spcPts val="1800"/>
              </a:spcBef>
              <a:buClr>
                <a:srgbClr val="D95C05"/>
              </a:buClr>
              <a:buFont typeface="Wingdings" pitchFamily="2" charset="2"/>
              <a:buChar char="§"/>
              <a:defRPr sz="1800" kern="1200" baseline="0">
                <a:solidFill>
                  <a:schemeClr val="tx1"/>
                </a:solidFill>
                <a:latin typeface="Corbel"/>
                <a:ea typeface="나눔고딕" pitchFamily="50" charset="-127"/>
                <a:cs typeface="Corbel"/>
              </a:defRPr>
            </a:lvl1pPr>
            <a:lvl2pPr marL="576263" indent="-228600" algn="l" defTabSz="457200" rtl="0" eaLnBrk="1" latinLnBrk="0" hangingPunct="1">
              <a:spcBef>
                <a:spcPts val="700"/>
              </a:spcBef>
              <a:buClr>
                <a:srgbClr val="D95C05"/>
              </a:buClr>
              <a:buFont typeface="Arial" pitchFamily="34" charset="0"/>
              <a:buChar char="•"/>
              <a:defRPr sz="1600" kern="1200" baseline="0">
                <a:solidFill>
                  <a:schemeClr val="tx1"/>
                </a:solidFill>
                <a:latin typeface="Corbel"/>
                <a:ea typeface="나눔고딕" pitchFamily="50" charset="-127"/>
                <a:cs typeface="Corbel"/>
              </a:defRPr>
            </a:lvl2pPr>
            <a:lvl3pPr marL="855663" indent="-228600" algn="l" defTabSz="457200" rtl="0" eaLnBrk="1" latinLnBrk="0" hangingPunct="1">
              <a:spcBef>
                <a:spcPts val="600"/>
              </a:spcBef>
              <a:buClr>
                <a:srgbClr val="D95C05"/>
              </a:buClr>
              <a:buFont typeface="Arial" pitchFamily="34" charset="0"/>
              <a:buChar char="–"/>
              <a:defRPr sz="1400" kern="1200" baseline="0">
                <a:solidFill>
                  <a:schemeClr val="tx1"/>
                </a:solidFill>
                <a:latin typeface="Corbel"/>
                <a:ea typeface="나눔고딕" pitchFamily="50" charset="-127"/>
                <a:cs typeface="Corbel"/>
              </a:defRPr>
            </a:lvl3pPr>
            <a:lvl4pPr marL="1143000" indent="-228600" algn="l" defTabSz="457200" rtl="0" eaLnBrk="1" latinLnBrk="0" hangingPunct="1">
              <a:spcBef>
                <a:spcPts val="500"/>
              </a:spcBef>
              <a:buClr>
                <a:srgbClr val="D95C05"/>
              </a:buClr>
              <a:buFont typeface="Courier New" pitchFamily="49" charset="0"/>
              <a:buChar char="o"/>
              <a:defRPr sz="1200" kern="1200" baseline="0">
                <a:solidFill>
                  <a:schemeClr val="tx1"/>
                </a:solidFill>
                <a:latin typeface="Corbel"/>
                <a:ea typeface="나눔고딕" pitchFamily="50" charset="-127"/>
                <a:cs typeface="Corbel"/>
              </a:defRPr>
            </a:lvl4pPr>
            <a:lvl5pPr marL="1371600" indent="-228600" algn="l" defTabSz="457200" rtl="0" eaLnBrk="1" latinLnBrk="0" hangingPunct="1">
              <a:spcBef>
                <a:spcPts val="500"/>
              </a:spcBef>
              <a:buClr>
                <a:srgbClr val="D95C05"/>
              </a:buClr>
              <a:buFont typeface="Wingdings" pitchFamily="2" charset="2"/>
              <a:buChar char="Ø"/>
              <a:defRPr sz="1200" kern="1200" baseline="0">
                <a:solidFill>
                  <a:schemeClr val="tx1"/>
                </a:solidFill>
                <a:latin typeface="Corbel"/>
                <a:ea typeface="나눔고딕" pitchFamily="50" charset="-127"/>
                <a:cs typeface="Corb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There are various clustering methods:</a:t>
            </a:r>
          </a:p>
          <a:p>
            <a:pPr lvl="1"/>
            <a:r>
              <a:rPr lang="en-US" dirty="0"/>
              <a:t>K-Means Clustering</a:t>
            </a:r>
          </a:p>
          <a:p>
            <a:pPr lvl="2"/>
            <a:r>
              <a:rPr lang="en-US" dirty="0"/>
              <a:t>Separate samples into k clusters, in which each observation belongs to the cluster with the nearest mean (or cluster centroid), serving as a prototype of the cluster.</a:t>
            </a:r>
          </a:p>
          <a:p>
            <a:pPr lvl="2"/>
            <a:r>
              <a:rPr lang="en-US" dirty="0"/>
              <a:t>Requires the number of clusters to be specified</a:t>
            </a:r>
          </a:p>
          <a:p>
            <a:pPr lvl="2"/>
            <a:r>
              <a:rPr lang="en-US" dirty="0"/>
              <a:t>Scales well to large number of samples and has been used across a large range of application areas in many different fields.</a:t>
            </a:r>
          </a:p>
          <a:p>
            <a:pPr lvl="1"/>
            <a:r>
              <a:rPr lang="en-US" dirty="0"/>
              <a:t>Affinity Propagation</a:t>
            </a:r>
          </a:p>
          <a:p>
            <a:pPr lvl="2"/>
            <a:r>
              <a:rPr lang="en-US" dirty="0"/>
              <a:t>Used in our graphical analysis algorithm</a:t>
            </a:r>
          </a:p>
          <a:p>
            <a:pPr lvl="1"/>
            <a:endParaRPr lang="en-US" dirty="0"/>
          </a:p>
          <a:p>
            <a:endParaRPr lang="en-US" dirty="0"/>
          </a:p>
        </p:txBody>
      </p:sp>
    </p:spTree>
    <p:extLst>
      <p:ext uri="{BB962C8B-B14F-4D97-AF65-F5344CB8AC3E}">
        <p14:creationId xmlns:p14="http://schemas.microsoft.com/office/powerpoint/2010/main" val="2965036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E5484E-F211-8643-BC26-F997912E95A7}"/>
              </a:ext>
            </a:extLst>
          </p:cNvPr>
          <p:cNvSpPr>
            <a:spLocks noGrp="1"/>
          </p:cNvSpPr>
          <p:nvPr>
            <p:ph idx="1"/>
          </p:nvPr>
        </p:nvSpPr>
        <p:spPr/>
        <p:txBody>
          <a:bodyPr/>
          <a:lstStyle/>
          <a:p>
            <a:r>
              <a:rPr lang="en-US" dirty="0"/>
              <a:t>A clustering method; No need to know the number of clusters</a:t>
            </a:r>
          </a:p>
          <a:p>
            <a:r>
              <a:rPr lang="en-US" dirty="0"/>
              <a:t>Finds exemplars which represent the clusters</a:t>
            </a:r>
          </a:p>
          <a:p>
            <a:r>
              <a:rPr lang="en-US" dirty="0"/>
              <a:t>Introduces two intermediate variables: responsibility and availability</a:t>
            </a:r>
          </a:p>
          <a:p>
            <a:r>
              <a:rPr lang="en-US" b="0" i="0" dirty="0">
                <a:solidFill>
                  <a:srgbClr val="212529"/>
                </a:solidFill>
                <a:effectLst/>
                <a:latin typeface="-apple-system"/>
              </a:rPr>
              <a:t>Exemplars are chosen by samples if they are (1) similar enough to many samples and (2) chosen by many samples to be representative of themselves.</a:t>
            </a:r>
            <a:endParaRPr lang="en-US" dirty="0"/>
          </a:p>
          <a:p>
            <a:r>
              <a:rPr lang="en-US" dirty="0"/>
              <a:t>Accepts dataset or matrix of similarity and returns cluster labels</a:t>
            </a:r>
          </a:p>
        </p:txBody>
      </p:sp>
      <p:sp>
        <p:nvSpPr>
          <p:cNvPr id="3" name="Title 2">
            <a:extLst>
              <a:ext uri="{FF2B5EF4-FFF2-40B4-BE49-F238E27FC236}">
                <a16:creationId xmlns:a16="http://schemas.microsoft.com/office/drawing/2014/main" id="{F854BDEC-7430-6E42-B972-53482BED02A1}"/>
              </a:ext>
            </a:extLst>
          </p:cNvPr>
          <p:cNvSpPr>
            <a:spLocks noGrp="1"/>
          </p:cNvSpPr>
          <p:nvPr>
            <p:ph type="title"/>
          </p:nvPr>
        </p:nvSpPr>
        <p:spPr/>
        <p:txBody>
          <a:bodyPr/>
          <a:lstStyle/>
          <a:p>
            <a:r>
              <a:rPr lang="en-US" dirty="0"/>
              <a:t>2. Affinity Propagation: Overview</a:t>
            </a:r>
          </a:p>
        </p:txBody>
      </p:sp>
      <p:pic>
        <p:nvPicPr>
          <p:cNvPr id="5" name="Picture 4">
            <a:extLst>
              <a:ext uri="{FF2B5EF4-FFF2-40B4-BE49-F238E27FC236}">
                <a16:creationId xmlns:a16="http://schemas.microsoft.com/office/drawing/2014/main" id="{F0524C15-7988-46A8-8630-AD42999D9857}"/>
              </a:ext>
            </a:extLst>
          </p:cNvPr>
          <p:cNvPicPr>
            <a:picLocks noChangeAspect="1"/>
          </p:cNvPicPr>
          <p:nvPr/>
        </p:nvPicPr>
        <p:blipFill>
          <a:blip r:embed="rId3"/>
          <a:stretch>
            <a:fillRect/>
          </a:stretch>
        </p:blipFill>
        <p:spPr>
          <a:xfrm>
            <a:off x="2354791" y="4380880"/>
            <a:ext cx="4434417" cy="2313609"/>
          </a:xfrm>
          <a:prstGeom prst="rect">
            <a:avLst/>
          </a:prstGeom>
        </p:spPr>
      </p:pic>
    </p:spTree>
    <p:extLst>
      <p:ext uri="{BB962C8B-B14F-4D97-AF65-F5344CB8AC3E}">
        <p14:creationId xmlns:p14="http://schemas.microsoft.com/office/powerpoint/2010/main" val="2445318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BDD1C6-CB2F-2947-866B-822EB92572D1}"/>
              </a:ext>
            </a:extLst>
          </p:cNvPr>
          <p:cNvSpPr>
            <a:spLocks noGrp="1"/>
          </p:cNvSpPr>
          <p:nvPr>
            <p:ph idx="1"/>
          </p:nvPr>
        </p:nvSpPr>
        <p:spPr>
          <a:xfrm>
            <a:off x="457200" y="1600202"/>
            <a:ext cx="8015288" cy="3800473"/>
          </a:xfrm>
        </p:spPr>
        <p:txBody>
          <a:bodyPr/>
          <a:lstStyle/>
          <a:p>
            <a:r>
              <a:rPr lang="en-US" dirty="0"/>
              <a:t>Initialize two zeros matrices: responsibility (r) and availability (a)</a:t>
            </a:r>
          </a:p>
          <a:p>
            <a:r>
              <a:rPr lang="en-US" dirty="0"/>
              <a:t>Update two matrices using similarity matrix (s)</a:t>
            </a:r>
          </a:p>
          <a:p>
            <a:endParaRPr lang="en-US" dirty="0"/>
          </a:p>
          <a:p>
            <a:endParaRPr lang="en-US" dirty="0"/>
          </a:p>
          <a:p>
            <a:pPr marL="347663" lvl="1" indent="0">
              <a:buNone/>
            </a:pPr>
            <a:endParaRPr lang="en-US" dirty="0"/>
          </a:p>
          <a:p>
            <a:pPr lvl="1"/>
            <a:r>
              <a:rPr lang="en-US" dirty="0"/>
              <a:t>If similarity matrix is not given, apply Euclidean distance to calculate similarity matrix</a:t>
            </a:r>
          </a:p>
        </p:txBody>
      </p:sp>
      <p:sp>
        <p:nvSpPr>
          <p:cNvPr id="3" name="Title 2">
            <a:extLst>
              <a:ext uri="{FF2B5EF4-FFF2-40B4-BE49-F238E27FC236}">
                <a16:creationId xmlns:a16="http://schemas.microsoft.com/office/drawing/2014/main" id="{D409C907-992B-7548-87AD-3A544A1AB908}"/>
              </a:ext>
            </a:extLst>
          </p:cNvPr>
          <p:cNvSpPr>
            <a:spLocks noGrp="1"/>
          </p:cNvSpPr>
          <p:nvPr>
            <p:ph type="title"/>
          </p:nvPr>
        </p:nvSpPr>
        <p:spPr/>
        <p:txBody>
          <a:bodyPr/>
          <a:lstStyle/>
          <a:p>
            <a:r>
              <a:rPr lang="en-US" dirty="0"/>
              <a:t>2. Affinity Propagation: Algorithm</a:t>
            </a:r>
          </a:p>
        </p:txBody>
      </p:sp>
      <p:grpSp>
        <p:nvGrpSpPr>
          <p:cNvPr id="7" name="Group 6">
            <a:extLst>
              <a:ext uri="{FF2B5EF4-FFF2-40B4-BE49-F238E27FC236}">
                <a16:creationId xmlns:a16="http://schemas.microsoft.com/office/drawing/2014/main" id="{60EFF9BD-79BE-49EE-8DCE-7434EC8B7F12}"/>
              </a:ext>
            </a:extLst>
          </p:cNvPr>
          <p:cNvGrpSpPr/>
          <p:nvPr/>
        </p:nvGrpSpPr>
        <p:grpSpPr>
          <a:xfrm>
            <a:off x="1861344" y="2470150"/>
            <a:ext cx="5207000" cy="1244600"/>
            <a:chOff x="3492500" y="3143250"/>
            <a:chExt cx="5207000" cy="1244600"/>
          </a:xfrm>
        </p:grpSpPr>
        <p:pic>
          <p:nvPicPr>
            <p:cNvPr id="8" name="Picture 7">
              <a:extLst>
                <a:ext uri="{FF2B5EF4-FFF2-40B4-BE49-F238E27FC236}">
                  <a16:creationId xmlns:a16="http://schemas.microsoft.com/office/drawing/2014/main" id="{3B1BFD89-CCF1-4487-884D-C23A0ADC546C}"/>
                </a:ext>
              </a:extLst>
            </p:cNvPr>
            <p:cNvPicPr>
              <a:picLocks noChangeAspect="1"/>
            </p:cNvPicPr>
            <p:nvPr/>
          </p:nvPicPr>
          <p:blipFill>
            <a:blip r:embed="rId3"/>
            <a:stretch>
              <a:fillRect/>
            </a:stretch>
          </p:blipFill>
          <p:spPr>
            <a:xfrm>
              <a:off x="3492500" y="3143250"/>
              <a:ext cx="5207000" cy="571500"/>
            </a:xfrm>
            <a:prstGeom prst="rect">
              <a:avLst/>
            </a:prstGeom>
          </p:spPr>
        </p:pic>
        <p:pic>
          <p:nvPicPr>
            <p:cNvPr id="9" name="Picture 8">
              <a:extLst>
                <a:ext uri="{FF2B5EF4-FFF2-40B4-BE49-F238E27FC236}">
                  <a16:creationId xmlns:a16="http://schemas.microsoft.com/office/drawing/2014/main" id="{13B087D9-74C1-4B1E-AF56-34D0BDC79C24}"/>
                </a:ext>
              </a:extLst>
            </p:cNvPr>
            <p:cNvPicPr>
              <a:picLocks noChangeAspect="1"/>
            </p:cNvPicPr>
            <p:nvPr/>
          </p:nvPicPr>
          <p:blipFill>
            <a:blip r:embed="rId4"/>
            <a:stretch>
              <a:fillRect/>
            </a:stretch>
          </p:blipFill>
          <p:spPr>
            <a:xfrm>
              <a:off x="3492500" y="3714750"/>
              <a:ext cx="4914900" cy="673100"/>
            </a:xfrm>
            <a:prstGeom prst="rect">
              <a:avLst/>
            </a:prstGeom>
          </p:spPr>
        </p:pic>
      </p:grpSp>
      <p:pic>
        <p:nvPicPr>
          <p:cNvPr id="1026" name="Picture 2">
            <a:extLst>
              <a:ext uri="{FF2B5EF4-FFF2-40B4-BE49-F238E27FC236}">
                <a16:creationId xmlns:a16="http://schemas.microsoft.com/office/drawing/2014/main" id="{F8C29324-E2FF-471E-9B6B-A2F53AC1E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100" y="4224937"/>
            <a:ext cx="3491699" cy="261877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a:extLst>
              <a:ext uri="{FF2B5EF4-FFF2-40B4-BE49-F238E27FC236}">
                <a16:creationId xmlns:a16="http://schemas.microsoft.com/office/drawing/2014/main" id="{4655B56F-404C-4968-811B-DE2EE882FAA3}"/>
              </a:ext>
            </a:extLst>
          </p:cNvPr>
          <p:cNvSpPr txBox="1">
            <a:spLocks/>
          </p:cNvSpPr>
          <p:nvPr/>
        </p:nvSpPr>
        <p:spPr>
          <a:xfrm>
            <a:off x="457200" y="4310660"/>
            <a:ext cx="4914900" cy="2072678"/>
          </a:xfrm>
          <a:prstGeom prst="rect">
            <a:avLst/>
          </a:prstGeom>
        </p:spPr>
        <p:txBody>
          <a:bodyPr vert="horz" lIns="91440" tIns="45720" rIns="91440" bIns="45720" rtlCol="0">
            <a:normAutofit/>
          </a:bodyPr>
          <a:lstStyle>
            <a:lvl1pPr marL="228600" indent="-228600" algn="l" defTabSz="457200" rtl="0" eaLnBrk="1" latinLnBrk="0" hangingPunct="1">
              <a:spcBef>
                <a:spcPts val="1800"/>
              </a:spcBef>
              <a:buClr>
                <a:srgbClr val="D95C05"/>
              </a:buClr>
              <a:buFont typeface="Wingdings" pitchFamily="2" charset="2"/>
              <a:buChar char="§"/>
              <a:defRPr sz="1800" kern="1200" baseline="0">
                <a:solidFill>
                  <a:schemeClr val="tx1"/>
                </a:solidFill>
                <a:latin typeface="Corbel"/>
                <a:ea typeface="나눔고딕" pitchFamily="50" charset="-127"/>
                <a:cs typeface="Corbel"/>
              </a:defRPr>
            </a:lvl1pPr>
            <a:lvl2pPr marL="576263" indent="-228600" algn="l" defTabSz="457200" rtl="0" eaLnBrk="1" latinLnBrk="0" hangingPunct="1">
              <a:spcBef>
                <a:spcPts val="700"/>
              </a:spcBef>
              <a:buClr>
                <a:srgbClr val="D95C05"/>
              </a:buClr>
              <a:buFont typeface="Arial" pitchFamily="34" charset="0"/>
              <a:buChar char="•"/>
              <a:defRPr sz="1600" kern="1200" baseline="0">
                <a:solidFill>
                  <a:schemeClr val="tx1"/>
                </a:solidFill>
                <a:latin typeface="Corbel"/>
                <a:ea typeface="나눔고딕" pitchFamily="50" charset="-127"/>
                <a:cs typeface="Corbel"/>
              </a:defRPr>
            </a:lvl2pPr>
            <a:lvl3pPr marL="855663" indent="-228600" algn="l" defTabSz="457200" rtl="0" eaLnBrk="1" latinLnBrk="0" hangingPunct="1">
              <a:spcBef>
                <a:spcPts val="600"/>
              </a:spcBef>
              <a:buClr>
                <a:srgbClr val="D95C05"/>
              </a:buClr>
              <a:buFont typeface="Arial" pitchFamily="34" charset="0"/>
              <a:buChar char="–"/>
              <a:defRPr sz="1400" kern="1200" baseline="0">
                <a:solidFill>
                  <a:schemeClr val="tx1"/>
                </a:solidFill>
                <a:latin typeface="Corbel"/>
                <a:ea typeface="나눔고딕" pitchFamily="50" charset="-127"/>
                <a:cs typeface="Corbel"/>
              </a:defRPr>
            </a:lvl3pPr>
            <a:lvl4pPr marL="1143000" indent="-228600" algn="l" defTabSz="457200" rtl="0" eaLnBrk="1" latinLnBrk="0" hangingPunct="1">
              <a:spcBef>
                <a:spcPts val="500"/>
              </a:spcBef>
              <a:buClr>
                <a:srgbClr val="D95C05"/>
              </a:buClr>
              <a:buFont typeface="Courier New" pitchFamily="49" charset="0"/>
              <a:buChar char="o"/>
              <a:defRPr sz="1200" kern="1200" baseline="0">
                <a:solidFill>
                  <a:schemeClr val="tx1"/>
                </a:solidFill>
                <a:latin typeface="Corbel"/>
                <a:ea typeface="나눔고딕" pitchFamily="50" charset="-127"/>
                <a:cs typeface="Corbel"/>
              </a:defRPr>
            </a:lvl4pPr>
            <a:lvl5pPr marL="1371600" indent="-228600" algn="l" defTabSz="457200" rtl="0" eaLnBrk="1" latinLnBrk="0" hangingPunct="1">
              <a:spcBef>
                <a:spcPts val="500"/>
              </a:spcBef>
              <a:buClr>
                <a:srgbClr val="D95C05"/>
              </a:buClr>
              <a:buFont typeface="Wingdings" pitchFamily="2" charset="2"/>
              <a:buChar char="Ø"/>
              <a:defRPr sz="1200" kern="1200" baseline="0">
                <a:solidFill>
                  <a:schemeClr val="tx1"/>
                </a:solidFill>
                <a:latin typeface="Corbel"/>
                <a:ea typeface="나눔고딕" pitchFamily="50" charset="-127"/>
                <a:cs typeface="Corb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sum of responsibility and availability matrix is criterion matrix which indicates the cluster label for each sample</a:t>
            </a:r>
          </a:p>
        </p:txBody>
      </p:sp>
    </p:spTree>
    <p:extLst>
      <p:ext uri="{BB962C8B-B14F-4D97-AF65-F5344CB8AC3E}">
        <p14:creationId xmlns:p14="http://schemas.microsoft.com/office/powerpoint/2010/main" val="894033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0AD9B0-1866-9B49-A706-A8DF098BFE07}"/>
              </a:ext>
            </a:extLst>
          </p:cNvPr>
          <p:cNvSpPr>
            <a:spLocks noGrp="1"/>
          </p:cNvSpPr>
          <p:nvPr>
            <p:ph idx="1"/>
          </p:nvPr>
        </p:nvSpPr>
        <p:spPr/>
        <p:txBody>
          <a:bodyPr/>
          <a:lstStyle/>
          <a:p>
            <a:r>
              <a:rPr lang="en-US" dirty="0"/>
              <a:t>The damping parameter (𝜆) controls the rate of convergence</a:t>
            </a:r>
          </a:p>
          <a:p>
            <a:r>
              <a:rPr lang="en-US" dirty="0"/>
              <a:t>Smaller damping parameter means that it converges faster</a:t>
            </a:r>
          </a:p>
          <a:p>
            <a:endParaRPr lang="en-US" dirty="0"/>
          </a:p>
          <a:p>
            <a:endParaRPr lang="en-US" dirty="0"/>
          </a:p>
          <a:p>
            <a:pPr lvl="1"/>
            <a:endParaRPr lang="en-US" dirty="0"/>
          </a:p>
          <a:p>
            <a:r>
              <a:rPr lang="en-US" dirty="0"/>
              <a:t>The damping parameter prevents oscillation</a:t>
            </a:r>
          </a:p>
          <a:p>
            <a:r>
              <a:rPr lang="en-US" dirty="0"/>
              <a:t>We will use </a:t>
            </a:r>
            <a:r>
              <a:rPr lang="en-US" b="1" dirty="0" err="1">
                <a:hlinkClick r:id="rId3"/>
              </a:rPr>
              <a:t>affinity_propagation</a:t>
            </a:r>
            <a:r>
              <a:rPr lang="en-US" dirty="0"/>
              <a:t> to perform this affinity propagation clustering of data (with default setting: damping=0.5).</a:t>
            </a:r>
            <a:endParaRPr lang="el-GR" dirty="0"/>
          </a:p>
        </p:txBody>
      </p:sp>
      <p:sp>
        <p:nvSpPr>
          <p:cNvPr id="3" name="Title 2">
            <a:extLst>
              <a:ext uri="{FF2B5EF4-FFF2-40B4-BE49-F238E27FC236}">
                <a16:creationId xmlns:a16="http://schemas.microsoft.com/office/drawing/2014/main" id="{8187344E-8A29-DB47-AFF6-14165117F7EB}"/>
              </a:ext>
            </a:extLst>
          </p:cNvPr>
          <p:cNvSpPr>
            <a:spLocks noGrp="1"/>
          </p:cNvSpPr>
          <p:nvPr>
            <p:ph type="title"/>
          </p:nvPr>
        </p:nvSpPr>
        <p:spPr/>
        <p:txBody>
          <a:bodyPr/>
          <a:lstStyle/>
          <a:p>
            <a:r>
              <a:rPr lang="en-US" dirty="0"/>
              <a:t>2. Affinity Propagation: Damping</a:t>
            </a:r>
          </a:p>
        </p:txBody>
      </p:sp>
      <p:pic>
        <p:nvPicPr>
          <p:cNvPr id="4" name="Picture 3">
            <a:extLst>
              <a:ext uri="{FF2B5EF4-FFF2-40B4-BE49-F238E27FC236}">
                <a16:creationId xmlns:a16="http://schemas.microsoft.com/office/drawing/2014/main" id="{F31CC760-F0FF-473B-BA2D-236302979AD0}"/>
              </a:ext>
            </a:extLst>
          </p:cNvPr>
          <p:cNvPicPr>
            <a:picLocks noChangeAspect="1"/>
          </p:cNvPicPr>
          <p:nvPr/>
        </p:nvPicPr>
        <p:blipFill>
          <a:blip r:embed="rId4"/>
          <a:stretch>
            <a:fillRect/>
          </a:stretch>
        </p:blipFill>
        <p:spPr>
          <a:xfrm>
            <a:off x="2030347" y="2652766"/>
            <a:ext cx="5083306" cy="940869"/>
          </a:xfrm>
          <a:prstGeom prst="rect">
            <a:avLst/>
          </a:prstGeom>
        </p:spPr>
      </p:pic>
    </p:spTree>
    <p:extLst>
      <p:ext uri="{BB962C8B-B14F-4D97-AF65-F5344CB8AC3E}">
        <p14:creationId xmlns:p14="http://schemas.microsoft.com/office/powerpoint/2010/main" val="3937173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0AD9B0-1866-9B49-A706-A8DF098BFE07}"/>
              </a:ext>
            </a:extLst>
          </p:cNvPr>
          <p:cNvSpPr>
            <a:spLocks noGrp="1"/>
          </p:cNvSpPr>
          <p:nvPr>
            <p:ph idx="1"/>
          </p:nvPr>
        </p:nvSpPr>
        <p:spPr>
          <a:xfrm>
            <a:off x="457200" y="1600202"/>
            <a:ext cx="3748614" cy="4525963"/>
          </a:xfrm>
        </p:spPr>
        <p:txBody>
          <a:bodyPr/>
          <a:lstStyle/>
          <a:p>
            <a:r>
              <a:rPr lang="en-US" sz="1800" dirty="0">
                <a:latin typeface="+mj-lt"/>
              </a:rPr>
              <a:t>Determines distances between samples and visualize them as nodes</a:t>
            </a:r>
          </a:p>
          <a:p>
            <a:r>
              <a:rPr lang="en-US" sz="1800" dirty="0">
                <a:latin typeface="+mj-lt"/>
              </a:rPr>
              <a:t>Performs dimensional reduction</a:t>
            </a:r>
          </a:p>
          <a:p>
            <a:r>
              <a:rPr lang="en-US" sz="1800" dirty="0">
                <a:latin typeface="+mj-lt"/>
              </a:rPr>
              <a:t>Preserves order of distances among the samples according to the given dataset</a:t>
            </a:r>
          </a:p>
          <a:p>
            <a:r>
              <a:rPr lang="en-US" dirty="0"/>
              <a:t>We will use </a:t>
            </a:r>
            <a:r>
              <a:rPr lang="en-US" b="1" dirty="0">
                <a:hlinkClick r:id="rId3"/>
              </a:rPr>
              <a:t>MDS</a:t>
            </a:r>
            <a:r>
              <a:rPr lang="en-US" dirty="0"/>
              <a:t> to perform this multi-dimensional scaling technique for finding the 2D embedding.</a:t>
            </a:r>
            <a:endParaRPr lang="el-GR" dirty="0"/>
          </a:p>
          <a:p>
            <a:endParaRPr lang="en-US" sz="1800" dirty="0">
              <a:latin typeface="+mj-lt"/>
            </a:endParaRPr>
          </a:p>
        </p:txBody>
      </p:sp>
      <p:sp>
        <p:nvSpPr>
          <p:cNvPr id="3" name="Title 2">
            <a:extLst>
              <a:ext uri="{FF2B5EF4-FFF2-40B4-BE49-F238E27FC236}">
                <a16:creationId xmlns:a16="http://schemas.microsoft.com/office/drawing/2014/main" id="{8187344E-8A29-DB47-AFF6-14165117F7EB}"/>
              </a:ext>
            </a:extLst>
          </p:cNvPr>
          <p:cNvSpPr>
            <a:spLocks noGrp="1"/>
          </p:cNvSpPr>
          <p:nvPr>
            <p:ph type="title"/>
          </p:nvPr>
        </p:nvSpPr>
        <p:spPr/>
        <p:txBody>
          <a:bodyPr/>
          <a:lstStyle/>
          <a:p>
            <a:r>
              <a:rPr lang="en-US" dirty="0"/>
              <a:t>3. Multi-Dimensional Scaling: Overview</a:t>
            </a:r>
          </a:p>
        </p:txBody>
      </p:sp>
      <p:pic>
        <p:nvPicPr>
          <p:cNvPr id="5" name="Picture 4">
            <a:extLst>
              <a:ext uri="{FF2B5EF4-FFF2-40B4-BE49-F238E27FC236}">
                <a16:creationId xmlns:a16="http://schemas.microsoft.com/office/drawing/2014/main" id="{C2AA49A1-8F6C-4296-B88B-9BC66B845C9C}"/>
              </a:ext>
            </a:extLst>
          </p:cNvPr>
          <p:cNvPicPr>
            <a:picLocks noChangeAspect="1"/>
          </p:cNvPicPr>
          <p:nvPr/>
        </p:nvPicPr>
        <p:blipFill>
          <a:blip r:embed="rId4"/>
          <a:stretch>
            <a:fillRect/>
          </a:stretch>
        </p:blipFill>
        <p:spPr>
          <a:xfrm>
            <a:off x="4001097" y="1902180"/>
            <a:ext cx="4938186" cy="3703639"/>
          </a:xfrm>
          <a:prstGeom prst="rect">
            <a:avLst/>
          </a:prstGeom>
        </p:spPr>
      </p:pic>
    </p:spTree>
    <p:extLst>
      <p:ext uri="{BB962C8B-B14F-4D97-AF65-F5344CB8AC3E}">
        <p14:creationId xmlns:p14="http://schemas.microsoft.com/office/powerpoint/2010/main" val="90765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05D213-0D77-46BA-999F-DA31C7E22C9B}"/>
              </a:ext>
            </a:extLst>
          </p:cNvPr>
          <p:cNvSpPr>
            <a:spLocks noGrp="1"/>
          </p:cNvSpPr>
          <p:nvPr>
            <p:ph idx="1"/>
          </p:nvPr>
        </p:nvSpPr>
        <p:spPr/>
        <p:txBody>
          <a:bodyPr/>
          <a:lstStyle/>
          <a:p>
            <a:r>
              <a:rPr lang="en-US" dirty="0"/>
              <a:t>Contains the detailed codes for the self-defined functions which are used in the control file, including </a:t>
            </a:r>
            <a:r>
              <a:rPr lang="en-US" i="1" dirty="0" err="1"/>
              <a:t>getSumStat</a:t>
            </a:r>
            <a:r>
              <a:rPr lang="en-US" dirty="0"/>
              <a:t>, </a:t>
            </a:r>
            <a:r>
              <a:rPr lang="en-US" i="1" dirty="0" err="1"/>
              <a:t>graphicalAnalysis</a:t>
            </a:r>
            <a:r>
              <a:rPr lang="en-US" dirty="0"/>
              <a:t>, etc.</a:t>
            </a:r>
          </a:p>
          <a:p>
            <a:r>
              <a:rPr lang="en-US" dirty="0"/>
              <a:t>Interested students can read through the code and see how the functions are defined.</a:t>
            </a:r>
          </a:p>
          <a:p>
            <a:endParaRPr lang="en-US" dirty="0"/>
          </a:p>
        </p:txBody>
      </p:sp>
      <p:sp>
        <p:nvSpPr>
          <p:cNvPr id="3" name="Title 2">
            <a:extLst>
              <a:ext uri="{FF2B5EF4-FFF2-40B4-BE49-F238E27FC236}">
                <a16:creationId xmlns:a16="http://schemas.microsoft.com/office/drawing/2014/main" id="{84A8DC39-224A-4FA9-8883-51A1B82DA80E}"/>
              </a:ext>
            </a:extLst>
          </p:cNvPr>
          <p:cNvSpPr>
            <a:spLocks noGrp="1"/>
          </p:cNvSpPr>
          <p:nvPr>
            <p:ph type="title"/>
          </p:nvPr>
        </p:nvSpPr>
        <p:spPr/>
        <p:txBody>
          <a:bodyPr/>
          <a:lstStyle/>
          <a:p>
            <a:r>
              <a:rPr lang="en-US" i="1" dirty="0"/>
              <a:t>Graphical_Analysis_functions.py</a:t>
            </a:r>
            <a:endParaRPr lang="en-US" dirty="0"/>
          </a:p>
        </p:txBody>
      </p:sp>
      <p:pic>
        <p:nvPicPr>
          <p:cNvPr id="5" name="Picture 4">
            <a:extLst>
              <a:ext uri="{FF2B5EF4-FFF2-40B4-BE49-F238E27FC236}">
                <a16:creationId xmlns:a16="http://schemas.microsoft.com/office/drawing/2014/main" id="{E3528459-24F7-4D28-B42D-8E9204EFEBC8}"/>
              </a:ext>
            </a:extLst>
          </p:cNvPr>
          <p:cNvPicPr>
            <a:picLocks noChangeAspect="1"/>
          </p:cNvPicPr>
          <p:nvPr/>
        </p:nvPicPr>
        <p:blipFill rotWithShape="1">
          <a:blip r:embed="rId3"/>
          <a:srcRect l="16562" t="14445" r="16093" b="14445"/>
          <a:stretch/>
        </p:blipFill>
        <p:spPr>
          <a:xfrm>
            <a:off x="1493043" y="3086104"/>
            <a:ext cx="6157914" cy="3657596"/>
          </a:xfrm>
          <a:prstGeom prst="rect">
            <a:avLst/>
          </a:prstGeom>
        </p:spPr>
      </p:pic>
    </p:spTree>
    <p:extLst>
      <p:ext uri="{BB962C8B-B14F-4D97-AF65-F5344CB8AC3E}">
        <p14:creationId xmlns:p14="http://schemas.microsoft.com/office/powerpoint/2010/main" val="26124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1904-8586-A549-88DF-E9DBAF3C9504}"/>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552860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5617EC-DEF0-46D7-AF27-EDC397668834}"/>
              </a:ext>
            </a:extLst>
          </p:cNvPr>
          <p:cNvSpPr>
            <a:spLocks noGrp="1"/>
          </p:cNvSpPr>
          <p:nvPr>
            <p:ph idx="1"/>
          </p:nvPr>
        </p:nvSpPr>
        <p:spPr/>
        <p:txBody>
          <a:bodyPr/>
          <a:lstStyle/>
          <a:p>
            <a:r>
              <a:rPr lang="en-US" dirty="0"/>
              <a:t>Our control file for doing graphical analysis on the stock returns data</a:t>
            </a:r>
          </a:p>
          <a:p>
            <a:endParaRPr lang="en-US" dirty="0"/>
          </a:p>
        </p:txBody>
      </p:sp>
      <p:sp>
        <p:nvSpPr>
          <p:cNvPr id="3" name="Title 2">
            <a:extLst>
              <a:ext uri="{FF2B5EF4-FFF2-40B4-BE49-F238E27FC236}">
                <a16:creationId xmlns:a16="http://schemas.microsoft.com/office/drawing/2014/main" id="{BFAE5E87-E512-46F7-A8CF-7EDE4BB5F37C}"/>
              </a:ext>
            </a:extLst>
          </p:cNvPr>
          <p:cNvSpPr>
            <a:spLocks noGrp="1"/>
          </p:cNvSpPr>
          <p:nvPr>
            <p:ph type="title"/>
          </p:nvPr>
        </p:nvSpPr>
        <p:spPr/>
        <p:txBody>
          <a:bodyPr/>
          <a:lstStyle/>
          <a:p>
            <a:r>
              <a:rPr lang="en-US" i="1" dirty="0"/>
              <a:t>Part 2 - Graphical Analysis (Control File).</a:t>
            </a:r>
            <a:r>
              <a:rPr lang="en-US" i="1" dirty="0" err="1"/>
              <a:t>ipynb</a:t>
            </a:r>
            <a:endParaRPr lang="en-US" i="1" dirty="0"/>
          </a:p>
        </p:txBody>
      </p:sp>
      <p:pic>
        <p:nvPicPr>
          <p:cNvPr id="6" name="Picture 5">
            <a:extLst>
              <a:ext uri="{FF2B5EF4-FFF2-40B4-BE49-F238E27FC236}">
                <a16:creationId xmlns:a16="http://schemas.microsoft.com/office/drawing/2014/main" id="{0F731CA3-7696-4522-B66E-5611A4F86872}"/>
              </a:ext>
            </a:extLst>
          </p:cNvPr>
          <p:cNvPicPr>
            <a:picLocks noChangeAspect="1"/>
          </p:cNvPicPr>
          <p:nvPr/>
        </p:nvPicPr>
        <p:blipFill rotWithShape="1">
          <a:blip r:embed="rId3"/>
          <a:srcRect l="14531" t="14445" r="13125" b="34444"/>
          <a:stretch/>
        </p:blipFill>
        <p:spPr>
          <a:xfrm>
            <a:off x="983822" y="2437212"/>
            <a:ext cx="7176356" cy="2851941"/>
          </a:xfrm>
          <a:prstGeom prst="rect">
            <a:avLst/>
          </a:prstGeom>
        </p:spPr>
      </p:pic>
    </p:spTree>
    <p:extLst>
      <p:ext uri="{BB962C8B-B14F-4D97-AF65-F5344CB8AC3E}">
        <p14:creationId xmlns:p14="http://schemas.microsoft.com/office/powerpoint/2010/main" val="1743296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93CD69-3123-4672-A085-8B0856ABBEB3}"/>
              </a:ext>
            </a:extLst>
          </p:cNvPr>
          <p:cNvPicPr>
            <a:picLocks noGrp="1" noChangeAspect="1"/>
          </p:cNvPicPr>
          <p:nvPr>
            <p:ph idx="1"/>
          </p:nvPr>
        </p:nvPicPr>
        <p:blipFill rotWithShape="1">
          <a:blip r:embed="rId3"/>
          <a:srcRect l="15907" t="28096" r="16261" b="6244"/>
          <a:stretch/>
        </p:blipFill>
        <p:spPr>
          <a:xfrm>
            <a:off x="457200" y="1591150"/>
            <a:ext cx="8229600" cy="4481039"/>
          </a:xfrm>
        </p:spPr>
      </p:pic>
      <p:sp>
        <p:nvSpPr>
          <p:cNvPr id="3" name="Title 2">
            <a:extLst>
              <a:ext uri="{FF2B5EF4-FFF2-40B4-BE49-F238E27FC236}">
                <a16:creationId xmlns:a16="http://schemas.microsoft.com/office/drawing/2014/main" id="{9AA89E1D-0F6F-45E1-AC3B-2D1651EE7C7A}"/>
              </a:ext>
            </a:extLst>
          </p:cNvPr>
          <p:cNvSpPr>
            <a:spLocks noGrp="1"/>
          </p:cNvSpPr>
          <p:nvPr>
            <p:ph type="title"/>
          </p:nvPr>
        </p:nvSpPr>
        <p:spPr/>
        <p:txBody>
          <a:bodyPr/>
          <a:lstStyle/>
          <a:p>
            <a:r>
              <a:rPr lang="en-US" i="1" dirty="0"/>
              <a:t>Part 2 - Graphical Analysis (Control File).</a:t>
            </a:r>
            <a:r>
              <a:rPr lang="en-US" i="1" dirty="0" err="1"/>
              <a:t>ipynb</a:t>
            </a:r>
            <a:endParaRPr lang="en-US" dirty="0"/>
          </a:p>
        </p:txBody>
      </p:sp>
    </p:spTree>
    <p:extLst>
      <p:ext uri="{BB962C8B-B14F-4D97-AF65-F5344CB8AC3E}">
        <p14:creationId xmlns:p14="http://schemas.microsoft.com/office/powerpoint/2010/main" val="3751778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89E1D-0F6F-45E1-AC3B-2D1651EE7C7A}"/>
              </a:ext>
            </a:extLst>
          </p:cNvPr>
          <p:cNvSpPr>
            <a:spLocks noGrp="1"/>
          </p:cNvSpPr>
          <p:nvPr>
            <p:ph type="title"/>
          </p:nvPr>
        </p:nvSpPr>
        <p:spPr/>
        <p:txBody>
          <a:bodyPr/>
          <a:lstStyle/>
          <a:p>
            <a:r>
              <a:rPr lang="en-US" i="1" dirty="0"/>
              <a:t>Part 2 - Graphical Analysis (Control File).</a:t>
            </a:r>
            <a:r>
              <a:rPr lang="en-US" i="1" dirty="0" err="1"/>
              <a:t>ipynb</a:t>
            </a:r>
            <a:endParaRPr lang="en-US" dirty="0"/>
          </a:p>
        </p:txBody>
      </p:sp>
      <p:pic>
        <p:nvPicPr>
          <p:cNvPr id="13" name="Content Placeholder 12">
            <a:extLst>
              <a:ext uri="{FF2B5EF4-FFF2-40B4-BE49-F238E27FC236}">
                <a16:creationId xmlns:a16="http://schemas.microsoft.com/office/drawing/2014/main" id="{8545DC03-6D4A-42EE-985B-8B7E9D015183}"/>
              </a:ext>
            </a:extLst>
          </p:cNvPr>
          <p:cNvPicPr>
            <a:picLocks noGrp="1" noChangeAspect="1"/>
          </p:cNvPicPr>
          <p:nvPr>
            <p:ph idx="1"/>
          </p:nvPr>
        </p:nvPicPr>
        <p:blipFill rotWithShape="1">
          <a:blip r:embed="rId3"/>
          <a:srcRect l="15729" t="27148" r="18571" b="6559"/>
          <a:stretch/>
        </p:blipFill>
        <p:spPr>
          <a:xfrm>
            <a:off x="457199" y="1690559"/>
            <a:ext cx="6629400" cy="3762631"/>
          </a:xfrm>
        </p:spPr>
      </p:pic>
      <p:pic>
        <p:nvPicPr>
          <p:cNvPr id="4" name="Picture 3">
            <a:extLst>
              <a:ext uri="{FF2B5EF4-FFF2-40B4-BE49-F238E27FC236}">
                <a16:creationId xmlns:a16="http://schemas.microsoft.com/office/drawing/2014/main" id="{EB50CE22-BE9A-4072-ADE8-48D00C95C76C}"/>
              </a:ext>
            </a:extLst>
          </p:cNvPr>
          <p:cNvPicPr>
            <a:picLocks noChangeAspect="1"/>
          </p:cNvPicPr>
          <p:nvPr/>
        </p:nvPicPr>
        <p:blipFill rotWithShape="1">
          <a:blip r:embed="rId4"/>
          <a:srcRect l="17187" t="60000" r="17032" b="27778"/>
          <a:stretch/>
        </p:blipFill>
        <p:spPr>
          <a:xfrm>
            <a:off x="470832" y="5651497"/>
            <a:ext cx="8202335" cy="857251"/>
          </a:xfrm>
          <a:prstGeom prst="rect">
            <a:avLst/>
          </a:prstGeom>
        </p:spPr>
      </p:pic>
    </p:spTree>
    <p:extLst>
      <p:ext uri="{BB962C8B-B14F-4D97-AF65-F5344CB8AC3E}">
        <p14:creationId xmlns:p14="http://schemas.microsoft.com/office/powerpoint/2010/main" val="1020041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89E1D-0F6F-45E1-AC3B-2D1651EE7C7A}"/>
              </a:ext>
            </a:extLst>
          </p:cNvPr>
          <p:cNvSpPr>
            <a:spLocks noGrp="1"/>
          </p:cNvSpPr>
          <p:nvPr>
            <p:ph type="title"/>
          </p:nvPr>
        </p:nvSpPr>
        <p:spPr/>
        <p:txBody>
          <a:bodyPr/>
          <a:lstStyle/>
          <a:p>
            <a:r>
              <a:rPr lang="en-US" i="1" dirty="0"/>
              <a:t>Part 2 - Graphical Analysis (Control File).</a:t>
            </a:r>
            <a:r>
              <a:rPr lang="en-US" i="1" dirty="0" err="1"/>
              <a:t>ipynb</a:t>
            </a:r>
            <a:endParaRPr lang="en-US" dirty="0"/>
          </a:p>
        </p:txBody>
      </p:sp>
      <p:pic>
        <p:nvPicPr>
          <p:cNvPr id="13" name="Content Placeholder 12">
            <a:extLst>
              <a:ext uri="{FF2B5EF4-FFF2-40B4-BE49-F238E27FC236}">
                <a16:creationId xmlns:a16="http://schemas.microsoft.com/office/drawing/2014/main" id="{CDCE5E66-0375-448A-BF26-198F450A2993}"/>
              </a:ext>
            </a:extLst>
          </p:cNvPr>
          <p:cNvPicPr>
            <a:picLocks noGrp="1" noChangeAspect="1"/>
          </p:cNvPicPr>
          <p:nvPr>
            <p:ph idx="1"/>
          </p:nvPr>
        </p:nvPicPr>
        <p:blipFill rotWithShape="1">
          <a:blip r:embed="rId3"/>
          <a:srcRect l="17860" t="17994" r="17505" b="5928"/>
          <a:stretch/>
        </p:blipFill>
        <p:spPr>
          <a:xfrm>
            <a:off x="457200" y="1644677"/>
            <a:ext cx="7286625" cy="4824385"/>
          </a:xfrm>
        </p:spPr>
      </p:pic>
    </p:spTree>
    <p:extLst>
      <p:ext uri="{BB962C8B-B14F-4D97-AF65-F5344CB8AC3E}">
        <p14:creationId xmlns:p14="http://schemas.microsoft.com/office/powerpoint/2010/main" val="1815136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89E1D-0F6F-45E1-AC3B-2D1651EE7C7A}"/>
              </a:ext>
            </a:extLst>
          </p:cNvPr>
          <p:cNvSpPr>
            <a:spLocks noGrp="1"/>
          </p:cNvSpPr>
          <p:nvPr>
            <p:ph type="title"/>
          </p:nvPr>
        </p:nvSpPr>
        <p:spPr/>
        <p:txBody>
          <a:bodyPr/>
          <a:lstStyle/>
          <a:p>
            <a:r>
              <a:rPr lang="en-US" i="1" dirty="0"/>
              <a:t>Part 2 - Graphical Analysis (Control File).</a:t>
            </a:r>
            <a:r>
              <a:rPr lang="en-US" i="1" dirty="0" err="1"/>
              <a:t>ipynb</a:t>
            </a:r>
            <a:endParaRPr lang="en-US" dirty="0"/>
          </a:p>
        </p:txBody>
      </p:sp>
      <p:pic>
        <p:nvPicPr>
          <p:cNvPr id="7" name="Content Placeholder 6">
            <a:extLst>
              <a:ext uri="{FF2B5EF4-FFF2-40B4-BE49-F238E27FC236}">
                <a16:creationId xmlns:a16="http://schemas.microsoft.com/office/drawing/2014/main" id="{DC243445-8E6B-4704-828A-E6B9EDA36821}"/>
              </a:ext>
            </a:extLst>
          </p:cNvPr>
          <p:cNvPicPr>
            <a:picLocks noGrp="1" noChangeAspect="1"/>
          </p:cNvPicPr>
          <p:nvPr>
            <p:ph idx="1"/>
          </p:nvPr>
        </p:nvPicPr>
        <p:blipFill rotWithShape="1">
          <a:blip r:embed="rId3"/>
          <a:srcRect l="18393" t="18310" r="17150" b="5928"/>
          <a:stretch/>
        </p:blipFill>
        <p:spPr>
          <a:xfrm>
            <a:off x="457200" y="1661851"/>
            <a:ext cx="7443788" cy="4921511"/>
          </a:xfrm>
        </p:spPr>
      </p:pic>
    </p:spTree>
    <p:extLst>
      <p:ext uri="{BB962C8B-B14F-4D97-AF65-F5344CB8AC3E}">
        <p14:creationId xmlns:p14="http://schemas.microsoft.com/office/powerpoint/2010/main" val="153266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89E1D-0F6F-45E1-AC3B-2D1651EE7C7A}"/>
              </a:ext>
            </a:extLst>
          </p:cNvPr>
          <p:cNvSpPr>
            <a:spLocks noGrp="1"/>
          </p:cNvSpPr>
          <p:nvPr>
            <p:ph type="title"/>
          </p:nvPr>
        </p:nvSpPr>
        <p:spPr/>
        <p:txBody>
          <a:bodyPr/>
          <a:lstStyle/>
          <a:p>
            <a:r>
              <a:rPr lang="en-US" i="1" dirty="0"/>
              <a:t>Part 2 - Graphical Analysis (Control File).</a:t>
            </a:r>
            <a:r>
              <a:rPr lang="en-US" i="1" dirty="0" err="1"/>
              <a:t>ipynb</a:t>
            </a:r>
            <a:endParaRPr lang="en-US" dirty="0"/>
          </a:p>
        </p:txBody>
      </p:sp>
      <p:pic>
        <p:nvPicPr>
          <p:cNvPr id="6" name="Content Placeholder 5">
            <a:extLst>
              <a:ext uri="{FF2B5EF4-FFF2-40B4-BE49-F238E27FC236}">
                <a16:creationId xmlns:a16="http://schemas.microsoft.com/office/drawing/2014/main" id="{6D14DEA9-D91B-4D5B-B22E-B644137C499A}"/>
              </a:ext>
            </a:extLst>
          </p:cNvPr>
          <p:cNvPicPr>
            <a:picLocks noGrp="1" noChangeAspect="1"/>
          </p:cNvPicPr>
          <p:nvPr>
            <p:ph idx="1"/>
          </p:nvPr>
        </p:nvPicPr>
        <p:blipFill rotWithShape="1">
          <a:blip r:embed="rId3"/>
          <a:srcRect l="18748" t="18625" r="17683" b="6243"/>
          <a:stretch/>
        </p:blipFill>
        <p:spPr>
          <a:xfrm>
            <a:off x="457200" y="1653695"/>
            <a:ext cx="7415213" cy="4929667"/>
          </a:xfrm>
        </p:spPr>
      </p:pic>
    </p:spTree>
    <p:extLst>
      <p:ext uri="{BB962C8B-B14F-4D97-AF65-F5344CB8AC3E}">
        <p14:creationId xmlns:p14="http://schemas.microsoft.com/office/powerpoint/2010/main" val="536293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89E1D-0F6F-45E1-AC3B-2D1651EE7C7A}"/>
              </a:ext>
            </a:extLst>
          </p:cNvPr>
          <p:cNvSpPr>
            <a:spLocks noGrp="1"/>
          </p:cNvSpPr>
          <p:nvPr>
            <p:ph type="title"/>
          </p:nvPr>
        </p:nvSpPr>
        <p:spPr/>
        <p:txBody>
          <a:bodyPr/>
          <a:lstStyle/>
          <a:p>
            <a:r>
              <a:rPr lang="en-US" i="1" dirty="0"/>
              <a:t>Part 2 - Graphical Analysis (Control File).</a:t>
            </a:r>
            <a:r>
              <a:rPr lang="en-US" i="1" dirty="0" err="1"/>
              <a:t>ipynb</a:t>
            </a:r>
            <a:endParaRPr lang="en-US" dirty="0"/>
          </a:p>
        </p:txBody>
      </p:sp>
      <p:pic>
        <p:nvPicPr>
          <p:cNvPr id="8" name="Content Placeholder 7">
            <a:extLst>
              <a:ext uri="{FF2B5EF4-FFF2-40B4-BE49-F238E27FC236}">
                <a16:creationId xmlns:a16="http://schemas.microsoft.com/office/drawing/2014/main" id="{A021EAB6-779C-40C0-94B0-E4973092C0FC}"/>
              </a:ext>
            </a:extLst>
          </p:cNvPr>
          <p:cNvPicPr>
            <a:picLocks noGrp="1" noChangeAspect="1"/>
          </p:cNvPicPr>
          <p:nvPr>
            <p:ph idx="1"/>
          </p:nvPr>
        </p:nvPicPr>
        <p:blipFill rotWithShape="1">
          <a:blip r:embed="rId3"/>
          <a:srcRect l="21944" t="18626" r="20701" b="12241"/>
          <a:stretch/>
        </p:blipFill>
        <p:spPr>
          <a:xfrm>
            <a:off x="457200" y="1601307"/>
            <a:ext cx="6915150" cy="4688598"/>
          </a:xfrm>
        </p:spPr>
      </p:pic>
    </p:spTree>
    <p:extLst>
      <p:ext uri="{BB962C8B-B14F-4D97-AF65-F5344CB8AC3E}">
        <p14:creationId xmlns:p14="http://schemas.microsoft.com/office/powerpoint/2010/main" val="2070120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89E1D-0F6F-45E1-AC3B-2D1651EE7C7A}"/>
              </a:ext>
            </a:extLst>
          </p:cNvPr>
          <p:cNvSpPr>
            <a:spLocks noGrp="1"/>
          </p:cNvSpPr>
          <p:nvPr>
            <p:ph type="title"/>
          </p:nvPr>
        </p:nvSpPr>
        <p:spPr/>
        <p:txBody>
          <a:bodyPr/>
          <a:lstStyle/>
          <a:p>
            <a:r>
              <a:rPr lang="en-US" i="1" dirty="0"/>
              <a:t>Part 2 - Graphical Analysis (Control File).</a:t>
            </a:r>
            <a:r>
              <a:rPr lang="en-US" i="1" dirty="0" err="1"/>
              <a:t>ipynb</a:t>
            </a:r>
            <a:endParaRPr lang="en-US" dirty="0"/>
          </a:p>
        </p:txBody>
      </p:sp>
      <p:pic>
        <p:nvPicPr>
          <p:cNvPr id="6" name="Content Placeholder 5">
            <a:extLst>
              <a:ext uri="{FF2B5EF4-FFF2-40B4-BE49-F238E27FC236}">
                <a16:creationId xmlns:a16="http://schemas.microsoft.com/office/drawing/2014/main" id="{6AA611B3-25A4-47FE-9409-433F47A88F8C}"/>
              </a:ext>
            </a:extLst>
          </p:cNvPr>
          <p:cNvPicPr>
            <a:picLocks noGrp="1" noChangeAspect="1"/>
          </p:cNvPicPr>
          <p:nvPr>
            <p:ph idx="1"/>
          </p:nvPr>
        </p:nvPicPr>
        <p:blipFill rotWithShape="1">
          <a:blip r:embed="rId3"/>
          <a:srcRect l="18215" t="17994" r="16262" b="15083"/>
          <a:stretch/>
        </p:blipFill>
        <p:spPr>
          <a:xfrm>
            <a:off x="457200" y="1682751"/>
            <a:ext cx="8007602" cy="4600574"/>
          </a:xfrm>
        </p:spPr>
      </p:pic>
    </p:spTree>
    <p:extLst>
      <p:ext uri="{BB962C8B-B14F-4D97-AF65-F5344CB8AC3E}">
        <p14:creationId xmlns:p14="http://schemas.microsoft.com/office/powerpoint/2010/main" val="926440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89E1D-0F6F-45E1-AC3B-2D1651EE7C7A}"/>
              </a:ext>
            </a:extLst>
          </p:cNvPr>
          <p:cNvSpPr>
            <a:spLocks noGrp="1"/>
          </p:cNvSpPr>
          <p:nvPr>
            <p:ph type="title"/>
          </p:nvPr>
        </p:nvSpPr>
        <p:spPr/>
        <p:txBody>
          <a:bodyPr/>
          <a:lstStyle/>
          <a:p>
            <a:r>
              <a:rPr lang="en-US" i="1" dirty="0"/>
              <a:t>Part 2 - Graphical Analysis (Control File).</a:t>
            </a:r>
            <a:r>
              <a:rPr lang="en-US" i="1" dirty="0" err="1"/>
              <a:t>ipynb</a:t>
            </a:r>
            <a:endParaRPr lang="en-US" dirty="0"/>
          </a:p>
        </p:txBody>
      </p:sp>
      <p:pic>
        <p:nvPicPr>
          <p:cNvPr id="8" name="Content Placeholder 7">
            <a:extLst>
              <a:ext uri="{FF2B5EF4-FFF2-40B4-BE49-F238E27FC236}">
                <a16:creationId xmlns:a16="http://schemas.microsoft.com/office/drawing/2014/main" id="{7986682D-25EA-4F80-AD12-DABBFDD4C794}"/>
              </a:ext>
            </a:extLst>
          </p:cNvPr>
          <p:cNvPicPr>
            <a:picLocks noGrp="1" noChangeAspect="1"/>
          </p:cNvPicPr>
          <p:nvPr>
            <p:ph idx="1"/>
          </p:nvPr>
        </p:nvPicPr>
        <p:blipFill rotWithShape="1">
          <a:blip r:embed="rId3"/>
          <a:srcRect l="20169" t="20519" r="20879" b="59593"/>
          <a:stretch/>
        </p:blipFill>
        <p:spPr>
          <a:xfrm>
            <a:off x="457200" y="1531937"/>
            <a:ext cx="6023432" cy="1143000"/>
          </a:xfrm>
        </p:spPr>
      </p:pic>
      <p:pic>
        <p:nvPicPr>
          <p:cNvPr id="4" name="Picture 3">
            <a:extLst>
              <a:ext uri="{FF2B5EF4-FFF2-40B4-BE49-F238E27FC236}">
                <a16:creationId xmlns:a16="http://schemas.microsoft.com/office/drawing/2014/main" id="{C17EF28B-E4AB-48E9-BE14-C31609A84C06}"/>
              </a:ext>
            </a:extLst>
          </p:cNvPr>
          <p:cNvPicPr>
            <a:picLocks noChangeAspect="1"/>
          </p:cNvPicPr>
          <p:nvPr/>
        </p:nvPicPr>
        <p:blipFill rotWithShape="1">
          <a:blip r:embed="rId4"/>
          <a:srcRect l="24219" t="23333" r="24999" b="13118"/>
          <a:stretch/>
        </p:blipFill>
        <p:spPr>
          <a:xfrm>
            <a:off x="55659" y="2736848"/>
            <a:ext cx="4516341" cy="3179195"/>
          </a:xfrm>
          <a:prstGeom prst="rect">
            <a:avLst/>
          </a:prstGeom>
        </p:spPr>
      </p:pic>
      <p:pic>
        <p:nvPicPr>
          <p:cNvPr id="6" name="Picture 5">
            <a:extLst>
              <a:ext uri="{FF2B5EF4-FFF2-40B4-BE49-F238E27FC236}">
                <a16:creationId xmlns:a16="http://schemas.microsoft.com/office/drawing/2014/main" id="{BF44B331-1B35-4469-8962-D320EF0E2252}"/>
              </a:ext>
            </a:extLst>
          </p:cNvPr>
          <p:cNvPicPr>
            <a:picLocks noChangeAspect="1"/>
          </p:cNvPicPr>
          <p:nvPr/>
        </p:nvPicPr>
        <p:blipFill rotWithShape="1">
          <a:blip r:embed="rId5"/>
          <a:srcRect l="24687" t="18611" r="25314" b="28056"/>
          <a:stretch/>
        </p:blipFill>
        <p:spPr>
          <a:xfrm>
            <a:off x="4572000" y="2733673"/>
            <a:ext cx="4572000" cy="2743201"/>
          </a:xfrm>
          <a:prstGeom prst="rect">
            <a:avLst/>
          </a:prstGeom>
        </p:spPr>
      </p:pic>
      <p:pic>
        <p:nvPicPr>
          <p:cNvPr id="9" name="Picture 8">
            <a:extLst>
              <a:ext uri="{FF2B5EF4-FFF2-40B4-BE49-F238E27FC236}">
                <a16:creationId xmlns:a16="http://schemas.microsoft.com/office/drawing/2014/main" id="{E49293DE-3FDC-466D-90E9-B84371AF595E}"/>
              </a:ext>
            </a:extLst>
          </p:cNvPr>
          <p:cNvPicPr>
            <a:picLocks noChangeAspect="1"/>
          </p:cNvPicPr>
          <p:nvPr/>
        </p:nvPicPr>
        <p:blipFill rotWithShape="1">
          <a:blip r:embed="rId6"/>
          <a:srcRect l="23281" t="18603" r="26719" b="52608"/>
          <a:stretch/>
        </p:blipFill>
        <p:spPr>
          <a:xfrm>
            <a:off x="4572000" y="5476874"/>
            <a:ext cx="4572000" cy="1481139"/>
          </a:xfrm>
          <a:prstGeom prst="rect">
            <a:avLst/>
          </a:prstGeom>
        </p:spPr>
      </p:pic>
    </p:spTree>
    <p:extLst>
      <p:ext uri="{BB962C8B-B14F-4D97-AF65-F5344CB8AC3E}">
        <p14:creationId xmlns:p14="http://schemas.microsoft.com/office/powerpoint/2010/main" val="833329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89E1D-0F6F-45E1-AC3B-2D1651EE7C7A}"/>
              </a:ext>
            </a:extLst>
          </p:cNvPr>
          <p:cNvSpPr>
            <a:spLocks noGrp="1"/>
          </p:cNvSpPr>
          <p:nvPr>
            <p:ph type="title"/>
          </p:nvPr>
        </p:nvSpPr>
        <p:spPr/>
        <p:txBody>
          <a:bodyPr/>
          <a:lstStyle/>
          <a:p>
            <a:r>
              <a:rPr lang="en-US" i="1" dirty="0"/>
              <a:t>Part 2 - Graphical Analysis (Control File).</a:t>
            </a:r>
            <a:r>
              <a:rPr lang="en-US" i="1" dirty="0" err="1"/>
              <a:t>ipynb</a:t>
            </a:r>
            <a:endParaRPr lang="en-US" dirty="0"/>
          </a:p>
        </p:txBody>
      </p:sp>
      <p:pic>
        <p:nvPicPr>
          <p:cNvPr id="9" name="Content Placeholder 8">
            <a:extLst>
              <a:ext uri="{FF2B5EF4-FFF2-40B4-BE49-F238E27FC236}">
                <a16:creationId xmlns:a16="http://schemas.microsoft.com/office/drawing/2014/main" id="{08F362E3-091C-48DA-B8C4-E6A66E23CDAF}"/>
              </a:ext>
            </a:extLst>
          </p:cNvPr>
          <p:cNvPicPr>
            <a:picLocks noGrp="1" noChangeAspect="1"/>
          </p:cNvPicPr>
          <p:nvPr>
            <p:ph idx="1"/>
          </p:nvPr>
        </p:nvPicPr>
        <p:blipFill rotWithShape="1">
          <a:blip r:embed="rId3"/>
          <a:srcRect l="17860" t="18625" r="17722" b="11926"/>
          <a:stretch/>
        </p:blipFill>
        <p:spPr>
          <a:xfrm>
            <a:off x="457200" y="1614488"/>
            <a:ext cx="8029576" cy="4869460"/>
          </a:xfrm>
        </p:spPr>
      </p:pic>
    </p:spTree>
    <p:extLst>
      <p:ext uri="{BB962C8B-B14F-4D97-AF65-F5344CB8AC3E}">
        <p14:creationId xmlns:p14="http://schemas.microsoft.com/office/powerpoint/2010/main" val="3819349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D0B53B-7662-BF49-B6AA-D2AFC4315DDB}"/>
              </a:ext>
            </a:extLst>
          </p:cNvPr>
          <p:cNvSpPr>
            <a:spLocks noGrp="1"/>
          </p:cNvSpPr>
          <p:nvPr>
            <p:ph idx="1"/>
          </p:nvPr>
        </p:nvSpPr>
        <p:spPr>
          <a:xfrm>
            <a:off x="457200" y="1600202"/>
            <a:ext cx="4572000" cy="4525963"/>
          </a:xfrm>
        </p:spPr>
        <p:txBody>
          <a:bodyPr/>
          <a:lstStyle/>
          <a:p>
            <a:r>
              <a:rPr lang="en-US" dirty="0"/>
              <a:t>4 sectors:</a:t>
            </a:r>
          </a:p>
          <a:p>
            <a:pPr lvl="1"/>
            <a:r>
              <a:rPr lang="en-US" dirty="0"/>
              <a:t>Bank</a:t>
            </a:r>
          </a:p>
          <a:p>
            <a:pPr lvl="1"/>
            <a:r>
              <a:rPr lang="en-US" dirty="0"/>
              <a:t>Health</a:t>
            </a:r>
          </a:p>
          <a:p>
            <a:pPr lvl="1"/>
            <a:r>
              <a:rPr lang="en-US" dirty="0"/>
              <a:t>Energy</a:t>
            </a:r>
          </a:p>
          <a:p>
            <a:pPr lvl="1"/>
            <a:r>
              <a:rPr lang="en-US" dirty="0"/>
              <a:t>Tech</a:t>
            </a:r>
          </a:p>
          <a:p>
            <a:r>
              <a:rPr lang="en-US" dirty="0"/>
              <a:t>22 companies in total</a:t>
            </a:r>
            <a:endParaRPr lang="en-US" u="sng" dirty="0"/>
          </a:p>
        </p:txBody>
      </p:sp>
      <p:sp>
        <p:nvSpPr>
          <p:cNvPr id="5" name="Title 4">
            <a:extLst>
              <a:ext uri="{FF2B5EF4-FFF2-40B4-BE49-F238E27FC236}">
                <a16:creationId xmlns:a16="http://schemas.microsoft.com/office/drawing/2014/main" id="{26037730-98A4-9840-99CD-96B326CFDA4F}"/>
              </a:ext>
            </a:extLst>
          </p:cNvPr>
          <p:cNvSpPr>
            <a:spLocks noGrp="1"/>
          </p:cNvSpPr>
          <p:nvPr>
            <p:ph type="title"/>
          </p:nvPr>
        </p:nvSpPr>
        <p:spPr/>
        <p:txBody>
          <a:bodyPr/>
          <a:lstStyle/>
          <a:p>
            <a:r>
              <a:rPr lang="en-US" dirty="0"/>
              <a:t>Dataset: Basic  Summary of Stock Data</a:t>
            </a:r>
          </a:p>
        </p:txBody>
      </p:sp>
      <p:pic>
        <p:nvPicPr>
          <p:cNvPr id="8" name="Picture 7">
            <a:extLst>
              <a:ext uri="{FF2B5EF4-FFF2-40B4-BE49-F238E27FC236}">
                <a16:creationId xmlns:a16="http://schemas.microsoft.com/office/drawing/2014/main" id="{4E330BCC-3102-44FF-961A-1377A0A368F9}"/>
              </a:ext>
            </a:extLst>
          </p:cNvPr>
          <p:cNvPicPr>
            <a:picLocks noChangeAspect="1"/>
          </p:cNvPicPr>
          <p:nvPr/>
        </p:nvPicPr>
        <p:blipFill rotWithShape="1">
          <a:blip r:embed="rId3"/>
          <a:srcRect l="21805" t="29507" r="57222" b="11727"/>
          <a:stretch/>
        </p:blipFill>
        <p:spPr>
          <a:xfrm>
            <a:off x="5029200" y="1600202"/>
            <a:ext cx="3149600" cy="4964270"/>
          </a:xfrm>
          <a:prstGeom prst="rect">
            <a:avLst/>
          </a:prstGeom>
        </p:spPr>
      </p:pic>
    </p:spTree>
    <p:extLst>
      <p:ext uri="{BB962C8B-B14F-4D97-AF65-F5344CB8AC3E}">
        <p14:creationId xmlns:p14="http://schemas.microsoft.com/office/powerpoint/2010/main" val="1421060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A89E1D-0F6F-45E1-AC3B-2D1651EE7C7A}"/>
              </a:ext>
            </a:extLst>
          </p:cNvPr>
          <p:cNvSpPr>
            <a:spLocks noGrp="1"/>
          </p:cNvSpPr>
          <p:nvPr>
            <p:ph type="title"/>
          </p:nvPr>
        </p:nvSpPr>
        <p:spPr/>
        <p:txBody>
          <a:bodyPr/>
          <a:lstStyle/>
          <a:p>
            <a:r>
              <a:rPr lang="en-US" i="1" dirty="0"/>
              <a:t>Part 2 - Graphical Analysis (Control File).</a:t>
            </a:r>
            <a:r>
              <a:rPr lang="en-US" i="1" dirty="0" err="1"/>
              <a:t>ipynb</a:t>
            </a:r>
            <a:endParaRPr lang="en-US" dirty="0"/>
          </a:p>
        </p:txBody>
      </p:sp>
      <p:pic>
        <p:nvPicPr>
          <p:cNvPr id="9" name="Content Placeholder 8">
            <a:extLst>
              <a:ext uri="{FF2B5EF4-FFF2-40B4-BE49-F238E27FC236}">
                <a16:creationId xmlns:a16="http://schemas.microsoft.com/office/drawing/2014/main" id="{FF1D3564-10DE-48B6-9A1B-D6E9740D54F8}"/>
              </a:ext>
            </a:extLst>
          </p:cNvPr>
          <p:cNvPicPr>
            <a:picLocks noGrp="1" noChangeAspect="1"/>
          </p:cNvPicPr>
          <p:nvPr>
            <p:ph idx="1"/>
          </p:nvPr>
        </p:nvPicPr>
        <p:blipFill rotWithShape="1">
          <a:blip r:embed="rId3"/>
          <a:srcRect l="18038" t="18310" r="17505" b="5928"/>
          <a:stretch/>
        </p:blipFill>
        <p:spPr>
          <a:xfrm>
            <a:off x="457200" y="1624066"/>
            <a:ext cx="7500938" cy="4959296"/>
          </a:xfrm>
        </p:spPr>
      </p:pic>
    </p:spTree>
    <p:extLst>
      <p:ext uri="{BB962C8B-B14F-4D97-AF65-F5344CB8AC3E}">
        <p14:creationId xmlns:p14="http://schemas.microsoft.com/office/powerpoint/2010/main" val="537841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713335-09A1-4790-8BEC-2A870E9D0B64}"/>
              </a:ext>
            </a:extLst>
          </p:cNvPr>
          <p:cNvSpPr>
            <a:spLocks noGrp="1"/>
          </p:cNvSpPr>
          <p:nvPr>
            <p:ph idx="1"/>
          </p:nvPr>
        </p:nvSpPr>
        <p:spPr/>
        <p:txBody>
          <a:bodyPr/>
          <a:lstStyle/>
          <a:p>
            <a:r>
              <a:rPr lang="en-US" dirty="0"/>
              <a:t>Graphical Network Analysis</a:t>
            </a:r>
          </a:p>
          <a:p>
            <a:pPr marL="690563" lvl="1" indent="-342900">
              <a:buFont typeface="+mj-lt"/>
              <a:buAutoNum type="arabicPeriod"/>
            </a:pPr>
            <a:r>
              <a:rPr lang="en-US" dirty="0"/>
              <a:t>Sparse Covariance Estimation via Graphical Lasso </a:t>
            </a:r>
            <a:endParaRPr lang="en-US" dirty="0">
              <a:sym typeface="Wingdings" panose="05000000000000000000" pitchFamily="2" charset="2"/>
            </a:endParaRPr>
          </a:p>
          <a:p>
            <a:pPr lvl="2"/>
            <a:r>
              <a:rPr lang="en-US" dirty="0">
                <a:sym typeface="Wingdings" panose="05000000000000000000" pitchFamily="2" charset="2"/>
              </a:rPr>
              <a:t>find an estimate of precision matrix</a:t>
            </a:r>
          </a:p>
          <a:p>
            <a:pPr marL="690563" lvl="1" indent="-342900">
              <a:buFont typeface="+mj-lt"/>
              <a:buAutoNum type="arabicPeriod"/>
            </a:pPr>
            <a:r>
              <a:rPr lang="en-US" dirty="0"/>
              <a:t>Clustering via Affinity Propagation</a:t>
            </a:r>
          </a:p>
          <a:p>
            <a:pPr lvl="2"/>
            <a:r>
              <a:rPr lang="en-US" dirty="0">
                <a:sym typeface="Wingdings" panose="05000000000000000000" pitchFamily="2" charset="2"/>
              </a:rPr>
              <a:t> identify clusters</a:t>
            </a:r>
          </a:p>
          <a:p>
            <a:pPr marL="690563" lvl="1" indent="-342900">
              <a:buFont typeface="+mj-lt"/>
              <a:buAutoNum type="arabicPeriod"/>
            </a:pPr>
            <a:r>
              <a:rPr lang="en-US" dirty="0"/>
              <a:t>Manifold Learning via Multidimensional Scaling (MDS) </a:t>
            </a:r>
            <a:endParaRPr lang="en-US" dirty="0">
              <a:sym typeface="Wingdings" panose="05000000000000000000" pitchFamily="2" charset="2"/>
            </a:endParaRPr>
          </a:p>
          <a:p>
            <a:pPr lvl="2"/>
            <a:r>
              <a:rPr lang="en-US" dirty="0">
                <a:sym typeface="Wingdings" panose="05000000000000000000" pitchFamily="2" charset="2"/>
              </a:rPr>
              <a:t>Visualization</a:t>
            </a:r>
          </a:p>
          <a:p>
            <a:r>
              <a:rPr lang="en-US" dirty="0"/>
              <a:t>We can apply this algorithm to extract the conditional dependency structure of the data and draw inferences based on the given network graph.</a:t>
            </a:r>
          </a:p>
        </p:txBody>
      </p:sp>
      <p:sp>
        <p:nvSpPr>
          <p:cNvPr id="3" name="Title 2">
            <a:extLst>
              <a:ext uri="{FF2B5EF4-FFF2-40B4-BE49-F238E27FC236}">
                <a16:creationId xmlns:a16="http://schemas.microsoft.com/office/drawing/2014/main" id="{B516C805-D7CD-4B18-9C8D-0E1A6D21E429}"/>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4223150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1904-8586-A549-88DF-E9DBAF3C9504}"/>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747498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75B303-ADC0-CA43-B528-5FC4AF176B63}"/>
              </a:ext>
            </a:extLst>
          </p:cNvPr>
          <p:cNvSpPr>
            <a:spLocks noGrp="1"/>
          </p:cNvSpPr>
          <p:nvPr>
            <p:ph idx="1"/>
          </p:nvPr>
        </p:nvSpPr>
        <p:spPr>
          <a:xfrm>
            <a:off x="457200" y="1600202"/>
            <a:ext cx="8229600" cy="4983160"/>
          </a:xfrm>
        </p:spPr>
        <p:txBody>
          <a:bodyPr>
            <a:normAutofit/>
          </a:bodyPr>
          <a:lstStyle/>
          <a:p>
            <a:r>
              <a:rPr lang="en-US" dirty="0" err="1"/>
              <a:t>Sklearn</a:t>
            </a:r>
            <a:r>
              <a:rPr lang="en-US" dirty="0"/>
              <a:t> example: Visualizing the Stock Market Structure - </a:t>
            </a:r>
            <a:r>
              <a:rPr lang="en-US" dirty="0">
                <a:hlinkClick r:id="rId3"/>
              </a:rPr>
              <a:t>https://scikit-learn.org/stable/auto_examples/applications/plot_stock_market.html</a:t>
            </a:r>
            <a:endParaRPr lang="en-US" dirty="0"/>
          </a:p>
          <a:p>
            <a:r>
              <a:rPr lang="en-US" dirty="0"/>
              <a:t>Sparse Inverse Covariance - </a:t>
            </a:r>
            <a:r>
              <a:rPr lang="en-US" dirty="0">
                <a:hlinkClick r:id="rId4"/>
              </a:rPr>
              <a:t>https://scikit-learn.org/stable/modules/covariance.html#sparse-inverse-covariance</a:t>
            </a:r>
            <a:r>
              <a:rPr lang="en-US" dirty="0"/>
              <a:t> </a:t>
            </a:r>
          </a:p>
          <a:p>
            <a:r>
              <a:rPr lang="en-US" dirty="0"/>
              <a:t>Cross-Validation - </a:t>
            </a:r>
            <a:r>
              <a:rPr lang="en-US" dirty="0">
                <a:hlinkClick r:id="rId5"/>
              </a:rPr>
              <a:t>https://scikit-learn.org/stable/modules/cross_validation.html</a:t>
            </a:r>
            <a:endParaRPr lang="en-US" dirty="0"/>
          </a:p>
          <a:p>
            <a:r>
              <a:rPr lang="en-US" dirty="0"/>
              <a:t>Affinity Propagation - </a:t>
            </a:r>
            <a:r>
              <a:rPr lang="en-US" dirty="0">
                <a:hlinkClick r:id="rId6"/>
              </a:rPr>
              <a:t>https://scikit-learn.org/stable/modules/clustering.html#affinity-propagation</a:t>
            </a:r>
            <a:endParaRPr lang="en-US" dirty="0"/>
          </a:p>
          <a:p>
            <a:r>
              <a:rPr lang="en-US" dirty="0"/>
              <a:t> Multidimensional Scaling (MDS) - </a:t>
            </a:r>
            <a:r>
              <a:rPr lang="en-US" dirty="0">
                <a:hlinkClick r:id="rId7"/>
              </a:rPr>
              <a:t>https://scikit-learn.org/stable/modules/manifold.html#multi-dimensional-scaling-mds</a:t>
            </a:r>
            <a:endParaRPr lang="en-US" dirty="0"/>
          </a:p>
          <a:p>
            <a:r>
              <a:rPr lang="en-US" dirty="0"/>
              <a:t>Graphical Lasso: </a:t>
            </a:r>
          </a:p>
          <a:p>
            <a:pPr lvl="1"/>
            <a:r>
              <a:rPr lang="en-US" b="1" dirty="0"/>
              <a:t>J. Friedman, T. Hastie, and R. </a:t>
            </a:r>
            <a:r>
              <a:rPr lang="en-US" b="1" dirty="0" err="1"/>
              <a:t>Tibshirani</a:t>
            </a:r>
            <a:r>
              <a:rPr lang="en-US" b="1" dirty="0"/>
              <a:t>.</a:t>
            </a:r>
            <a:r>
              <a:rPr lang="en-US" dirty="0"/>
              <a:t> "Sparse inverse covariance estimation with the graphical lasso", </a:t>
            </a:r>
            <a:r>
              <a:rPr lang="en-US" i="1" dirty="0"/>
              <a:t>Biostatistics,</a:t>
            </a:r>
            <a:r>
              <a:rPr lang="en-US" dirty="0"/>
              <a:t> 2008.</a:t>
            </a:r>
            <a:endParaRPr lang="en-US" dirty="0">
              <a:hlinkClick r:id="rId8"/>
            </a:endParaRPr>
          </a:p>
          <a:p>
            <a:pPr lvl="1"/>
            <a:r>
              <a:rPr lang="en-US" dirty="0">
                <a:hlinkClick r:id="rId8"/>
              </a:rPr>
              <a:t>http://www.princeton.edu/~yc5/ele538b_sparsity/lectures/graphical_lasso.pdf</a:t>
            </a:r>
            <a:endParaRPr lang="en-US" dirty="0"/>
          </a:p>
        </p:txBody>
      </p:sp>
      <p:sp>
        <p:nvSpPr>
          <p:cNvPr id="5" name="Title 4">
            <a:extLst>
              <a:ext uri="{FF2B5EF4-FFF2-40B4-BE49-F238E27FC236}">
                <a16:creationId xmlns:a16="http://schemas.microsoft.com/office/drawing/2014/main" id="{2D52C746-D693-9A42-B1DB-E3A2D5751699}"/>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105621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C38C2-091C-40CA-AAFB-3BA48229AB09}"/>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990624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13054-1EB9-4072-991B-6C88291739E8}"/>
              </a:ext>
            </a:extLst>
          </p:cNvPr>
          <p:cNvSpPr>
            <a:spLocks noGrp="1"/>
          </p:cNvSpPr>
          <p:nvPr>
            <p:ph type="title"/>
          </p:nvPr>
        </p:nvSpPr>
        <p:spPr/>
        <p:txBody>
          <a:bodyPr/>
          <a:lstStyle/>
          <a:p>
            <a:r>
              <a:rPr lang="en-US" dirty="0"/>
              <a:t>Varying Shrinkage </a:t>
            </a:r>
            <a:r>
              <a:rPr lang="en-US" altLang="zh-CN" dirty="0"/>
              <a:t>Parameter in Graphical Lasso</a:t>
            </a:r>
            <a:endParaRPr lang="en-US" dirty="0"/>
          </a:p>
        </p:txBody>
      </p:sp>
      <p:pic>
        <p:nvPicPr>
          <p:cNvPr id="6" name="Lambdas2_200101_200628">
            <a:hlinkClick r:id="" action="ppaction://media"/>
            <a:extLst>
              <a:ext uri="{FF2B5EF4-FFF2-40B4-BE49-F238E27FC236}">
                <a16:creationId xmlns:a16="http://schemas.microsoft.com/office/drawing/2014/main" id="{3E41DF22-802F-420F-B369-9F7BAB375C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Tree>
    <p:extLst>
      <p:ext uri="{BB962C8B-B14F-4D97-AF65-F5344CB8AC3E}">
        <p14:creationId xmlns:p14="http://schemas.microsoft.com/office/powerpoint/2010/main" val="36117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me_ByMon_5yr_101212_200628">
            <a:hlinkClick r:id="" action="ppaction://media"/>
            <a:extLst>
              <a:ext uri="{FF2B5EF4-FFF2-40B4-BE49-F238E27FC236}">
                <a16:creationId xmlns:a16="http://schemas.microsoft.com/office/drawing/2014/main" id="{DF35AA17-2E7C-4CC7-B28F-1C1E04A26D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8921" y="1600202"/>
            <a:ext cx="8046157" cy="4525963"/>
          </a:xfrm>
          <a:noFill/>
        </p:spPr>
      </p:pic>
      <p:sp>
        <p:nvSpPr>
          <p:cNvPr id="9" name="Title 2">
            <a:extLst>
              <a:ext uri="{FF2B5EF4-FFF2-40B4-BE49-F238E27FC236}">
                <a16:creationId xmlns:a16="http://schemas.microsoft.com/office/drawing/2014/main" id="{6094A5CF-479B-495B-BD80-991866CE01AE}"/>
              </a:ext>
            </a:extLst>
          </p:cNvPr>
          <p:cNvSpPr>
            <a:spLocks noGrp="1"/>
          </p:cNvSpPr>
          <p:nvPr>
            <p:ph type="title"/>
          </p:nvPr>
        </p:nvSpPr>
        <p:spPr>
          <a:xfrm>
            <a:off x="457200" y="274638"/>
            <a:ext cx="8229600" cy="1143000"/>
          </a:xfrm>
        </p:spPr>
        <p:txBody>
          <a:bodyPr/>
          <a:lstStyle/>
          <a:p>
            <a:r>
              <a:rPr lang="en-US" dirty="0"/>
              <a:t>Time Lapse Video</a:t>
            </a:r>
          </a:p>
        </p:txBody>
      </p:sp>
    </p:spTree>
    <p:extLst>
      <p:ext uri="{BB962C8B-B14F-4D97-AF65-F5344CB8AC3E}">
        <p14:creationId xmlns:p14="http://schemas.microsoft.com/office/powerpoint/2010/main" val="73128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4054454-CB65-41A0-BEC2-41CDA712D7A7}"/>
                  </a:ext>
                </a:extLst>
              </p:cNvPr>
              <p:cNvSpPr>
                <a:spLocks noGrp="1"/>
              </p:cNvSpPr>
              <p:nvPr>
                <p:ph idx="1"/>
              </p:nvPr>
            </p:nvSpPr>
            <p:spPr>
              <a:xfrm>
                <a:off x="457200" y="1600201"/>
                <a:ext cx="8229600" cy="4983161"/>
              </a:xfrm>
            </p:spPr>
            <p:txBody>
              <a:bodyPr>
                <a:normAutofit/>
              </a:bodyPr>
              <a:lstStyle/>
              <a:p>
                <a:r>
                  <a:rPr lang="en-US" dirty="0"/>
                  <a:t>A semidefinite program (SDP) is a convex optimization problem, and it is a natural generalization of linear programming (LP) but much richer expressive power. </a:t>
                </a:r>
              </a:p>
              <a:p>
                <a:r>
                  <a:rPr lang="en-US" dirty="0"/>
                  <a:t>It minimizes a linear function subject to the constraint that is an affine combination of symmetric positive semidefinite matrix.</a:t>
                </a:r>
              </a:p>
              <a:p>
                <a:endParaRPr lang="en-US" dirty="0"/>
              </a:p>
              <a:p>
                <a:endParaRPr lang="en-US" dirty="0"/>
              </a:p>
              <a:p>
                <a:endParaRPr lang="en-US" dirty="0"/>
              </a:p>
              <a:p>
                <a:pPr lvl="1"/>
                <a:endParaRPr lang="en-US" dirty="0"/>
              </a:p>
              <a:p>
                <a:pPr lvl="1"/>
                <a:endParaRPr lang="en-US" b="0" i="1" dirty="0">
                  <a:latin typeface="Cambria Math" panose="02040503050406030204" pitchFamily="18" charset="0"/>
                </a:endParaRPr>
              </a:p>
              <a:p>
                <a:pPr lvl="1"/>
                <a:endParaRPr lang="en-US" b="0" i="1" dirty="0">
                  <a:latin typeface="Cambria Math" panose="02040503050406030204" pitchFamily="18" charset="0"/>
                </a:endParaRP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𝑛</m:t>
                        </m:r>
                      </m:sup>
                    </m:sSup>
                  </m:oMath>
                </a14:m>
                <a:r>
                  <a:rPr lang="en-US" dirty="0"/>
                  <a:t> denotes the set of n x n real symmetric matrices</a:t>
                </a:r>
              </a:p>
              <a:p>
                <a:pPr lvl="1"/>
                <a14:m>
                  <m:oMath xmlns:m="http://schemas.openxmlformats.org/officeDocument/2006/math">
                    <m:r>
                      <a:rPr lang="en-US" b="0" i="1" smtClean="0">
                        <a:latin typeface="Cambria Math" panose="02040503050406030204" pitchFamily="18" charset="0"/>
                      </a:rPr>
                      <m:t>𝑇𝑟</m:t>
                    </m:r>
                  </m:oMath>
                </a14:m>
                <a:r>
                  <a:rPr lang="en-US" dirty="0"/>
                  <a:t> denotes the trace of a matrix; i.e. the sum of its diagonal elements (which also equals to the sum of its eigenvalues </a:t>
                </a:r>
              </a:p>
              <a:p>
                <a:endParaRPr lang="en-US" dirty="0"/>
              </a:p>
              <a:p>
                <a:endParaRPr lang="en-US" dirty="0"/>
              </a:p>
            </p:txBody>
          </p:sp>
        </mc:Choice>
        <mc:Fallback xmlns="">
          <p:sp>
            <p:nvSpPr>
              <p:cNvPr id="2" name="Content Placeholder 1">
                <a:extLst>
                  <a:ext uri="{FF2B5EF4-FFF2-40B4-BE49-F238E27FC236}">
                    <a16:creationId xmlns:a16="http://schemas.microsoft.com/office/drawing/2014/main" id="{44054454-CB65-41A0-BEC2-41CDA712D7A7}"/>
                  </a:ext>
                </a:extLst>
              </p:cNvPr>
              <p:cNvSpPr>
                <a:spLocks noGrp="1" noRot="1" noChangeAspect="1" noMove="1" noResize="1" noEditPoints="1" noAdjustHandles="1" noChangeArrowheads="1" noChangeShapeType="1" noTextEdit="1"/>
              </p:cNvSpPr>
              <p:nvPr>
                <p:ph idx="1"/>
              </p:nvPr>
            </p:nvSpPr>
            <p:spPr>
              <a:xfrm>
                <a:off x="457200" y="1600201"/>
                <a:ext cx="8229600" cy="4983161"/>
              </a:xfrm>
              <a:blipFill>
                <a:blip r:embed="rId3"/>
                <a:stretch>
                  <a:fillRect l="-444" t="-734" r="-88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977863E-F42B-4080-BBB4-E4F08A5979F8}"/>
              </a:ext>
            </a:extLst>
          </p:cNvPr>
          <p:cNvSpPr>
            <a:spLocks noGrp="1"/>
          </p:cNvSpPr>
          <p:nvPr>
            <p:ph type="title"/>
          </p:nvPr>
        </p:nvSpPr>
        <p:spPr/>
        <p:txBody>
          <a:bodyPr/>
          <a:lstStyle/>
          <a:p>
            <a:r>
              <a:rPr lang="en-US" dirty="0"/>
              <a:t>Semidefinite Program (SDP)</a:t>
            </a:r>
          </a:p>
        </p:txBody>
      </p:sp>
      <p:pic>
        <p:nvPicPr>
          <p:cNvPr id="15" name="Picture 14">
            <a:extLst>
              <a:ext uri="{FF2B5EF4-FFF2-40B4-BE49-F238E27FC236}">
                <a16:creationId xmlns:a16="http://schemas.microsoft.com/office/drawing/2014/main" id="{2E57AEC1-4239-4142-9CDD-D4F060242C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2033" y="3179009"/>
            <a:ext cx="7999933" cy="2078790"/>
          </a:xfrm>
          <a:prstGeom prst="rect">
            <a:avLst/>
          </a:prstGeom>
        </p:spPr>
      </p:pic>
    </p:spTree>
    <p:extLst>
      <p:ext uri="{BB962C8B-B14F-4D97-AF65-F5344CB8AC3E}">
        <p14:creationId xmlns:p14="http://schemas.microsoft.com/office/powerpoint/2010/main" val="720960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CC99E05-6425-4719-96DC-B7E1BD55BCD1}"/>
                  </a:ext>
                </a:extLst>
              </p:cNvPr>
              <p:cNvSpPr>
                <a:spLocks noGrp="1"/>
              </p:cNvSpPr>
              <p:nvPr>
                <p:ph idx="1"/>
              </p:nvPr>
            </p:nvSpPr>
            <p:spPr/>
            <p:txBody>
              <a:bodyPr/>
              <a:lstStyle/>
              <a:p>
                <a:r>
                  <a:rPr lang="en-US" dirty="0"/>
                  <a:t>We say that a random vector </a:t>
                </a:r>
                <a14:m>
                  <m:oMath xmlns:m="http://schemas.openxmlformats.org/officeDocument/2006/math">
                    <m:r>
                      <a:rPr lang="en-US" i="1">
                        <a:latin typeface="Cambria Math" panose="02040503050406030204" pitchFamily="18" charset="0"/>
                      </a:rPr>
                      <m:t>𝑥</m:t>
                    </m:r>
                  </m:oMath>
                </a14:m>
                <a:r>
                  <a:rPr lang="en-US" dirty="0"/>
                  <a:t> has a multivariate gaussian distribution with zero mean and covariance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oMath>
                </a14:m>
                <a:r>
                  <a:rPr lang="en-US" dirty="0"/>
                  <a:t> , i.e.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𝑁</m:t>
                    </m:r>
                    <m:r>
                      <a:rPr lang="en-US" b="0" i="1" smtClean="0">
                        <a:latin typeface="Cambria Math" panose="02040503050406030204" pitchFamily="18" charset="0"/>
                      </a:rPr>
                      <m:t>(0, </m:t>
                    </m:r>
                    <m:r>
                      <m:rPr>
                        <m:sty m:val="p"/>
                      </m:rPr>
                      <a:rPr lang="el-GR" b="0" i="1" smtClean="0">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rPr>
                      <m:t>)</m:t>
                    </m:r>
                  </m:oMath>
                </a14:m>
                <a:r>
                  <a:rPr lang="en-US" dirty="0"/>
                  <a:t>, then its pdf takes the form:</a:t>
                </a:r>
              </a:p>
              <a:p>
                <a:endParaRPr lang="en-US" dirty="0"/>
              </a:p>
              <a:p>
                <a:endParaRPr lang="en-US" dirty="0"/>
              </a:p>
              <a:p>
                <a:endParaRPr lang="en-US" dirty="0"/>
              </a:p>
              <a:p>
                <a:pPr lvl="1"/>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𝑥𝑥</m:t>
                            </m:r>
                          </m:e>
                          <m:sup>
                            <m:r>
                              <a:rPr lang="en-US" b="0" i="1" smtClean="0">
                                <a:latin typeface="Cambria Math" panose="02040503050406030204" pitchFamily="18" charset="0"/>
                                <a:ea typeface="Cambria Math" panose="02040503050406030204" pitchFamily="18" charset="0"/>
                              </a:rPr>
                              <m:t>𝑇</m:t>
                            </m:r>
                          </m:sup>
                        </m:sSup>
                      </m:e>
                    </m:d>
                  </m:oMath>
                </a14:m>
                <a:r>
                  <a:rPr lang="en-US" dirty="0"/>
                  <a:t> denotes the </a:t>
                </a:r>
                <a:r>
                  <a:rPr lang="en-US" dirty="0">
                    <a:ea typeface="Cambria Math" panose="02040503050406030204" pitchFamily="18" charset="0"/>
                  </a:rPr>
                  <a:t>covariance matrix, and it is</a:t>
                </a:r>
                <a:r>
                  <a:rPr lang="en-US" dirty="0"/>
                  <a:t> positive definite</a:t>
                </a:r>
              </a:p>
              <a:p>
                <a:pPr lvl="1"/>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b="0" i="1" smtClean="0">
                            <a:latin typeface="Cambria Math" panose="02040503050406030204" pitchFamily="18" charset="0"/>
                            <a:ea typeface="Cambria Math" panose="02040503050406030204" pitchFamily="18" charset="0"/>
                          </a:rPr>
                          <m:t>−1</m:t>
                        </m:r>
                      </m:sup>
                    </m:sSup>
                  </m:oMath>
                </a14:m>
                <a:r>
                  <a:rPr lang="en-US" dirty="0"/>
                  <a:t> is the inverse covariance matrix, or the precision matrix  </a:t>
                </a:r>
              </a:p>
              <a:p>
                <a:endParaRPr lang="en-US" dirty="0"/>
              </a:p>
            </p:txBody>
          </p:sp>
        </mc:Choice>
        <mc:Fallback xmlns="">
          <p:sp>
            <p:nvSpPr>
              <p:cNvPr id="2" name="Content Placeholder 1">
                <a:extLst>
                  <a:ext uri="{FF2B5EF4-FFF2-40B4-BE49-F238E27FC236}">
                    <a16:creationId xmlns:a16="http://schemas.microsoft.com/office/drawing/2014/main" id="{2CC99E05-6425-4719-96DC-B7E1BD55BCD1}"/>
                  </a:ext>
                </a:extLst>
              </p:cNvPr>
              <p:cNvSpPr>
                <a:spLocks noGrp="1" noRot="1" noChangeAspect="1" noMove="1" noResize="1" noEditPoints="1" noAdjustHandles="1" noChangeArrowheads="1" noChangeShapeType="1" noTextEdit="1"/>
              </p:cNvSpPr>
              <p:nvPr>
                <p:ph idx="1"/>
              </p:nvPr>
            </p:nvSpPr>
            <p:spPr>
              <a:blipFill>
                <a:blip r:embed="rId3"/>
                <a:stretch>
                  <a:fillRect l="-444" t="-80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6B8F335-3E0A-4998-9005-3B30F980B0BA}"/>
              </a:ext>
            </a:extLst>
          </p:cNvPr>
          <p:cNvSpPr>
            <a:spLocks noGrp="1"/>
          </p:cNvSpPr>
          <p:nvPr>
            <p:ph type="title"/>
          </p:nvPr>
        </p:nvSpPr>
        <p:spPr/>
        <p:txBody>
          <a:bodyPr/>
          <a:lstStyle/>
          <a:p>
            <a:r>
              <a:rPr lang="en-US" dirty="0"/>
              <a:t>Graphical Lasso: </a:t>
            </a:r>
            <a:r>
              <a:rPr lang="en-US" dirty="0">
                <a:latin typeface="Euclid" panose="02020503060505020303" pitchFamily="18" charset="0"/>
              </a:rPr>
              <a:t>Background – Multivariate Gaussians</a:t>
            </a:r>
            <a:endParaRPr lang="en-US" dirty="0"/>
          </a:p>
        </p:txBody>
      </p:sp>
      <p:pic>
        <p:nvPicPr>
          <p:cNvPr id="9" name="Picture 8">
            <a:extLst>
              <a:ext uri="{FF2B5EF4-FFF2-40B4-BE49-F238E27FC236}">
                <a16:creationId xmlns:a16="http://schemas.microsoft.com/office/drawing/2014/main" id="{C78D7B89-3B58-49F8-8BFD-8B42FDD69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955" y="2335167"/>
            <a:ext cx="4905458" cy="1312039"/>
          </a:xfrm>
          <a:prstGeom prst="rect">
            <a:avLst/>
          </a:prstGeom>
        </p:spPr>
      </p:pic>
      <p:pic>
        <p:nvPicPr>
          <p:cNvPr id="11" name="Picture 10">
            <a:extLst>
              <a:ext uri="{FF2B5EF4-FFF2-40B4-BE49-F238E27FC236}">
                <a16:creationId xmlns:a16="http://schemas.microsoft.com/office/drawing/2014/main" id="{36E4C3AD-8BA2-4A2B-BE1F-EB3CC94C61BE}"/>
              </a:ext>
            </a:extLst>
          </p:cNvPr>
          <p:cNvPicPr>
            <a:picLocks noChangeAspect="1"/>
          </p:cNvPicPr>
          <p:nvPr/>
        </p:nvPicPr>
        <p:blipFill rotWithShape="1">
          <a:blip r:embed="rId5"/>
          <a:srcRect l="33437" t="38611" r="33281" b="28889"/>
          <a:stretch/>
        </p:blipFill>
        <p:spPr>
          <a:xfrm>
            <a:off x="2512901" y="4595892"/>
            <a:ext cx="4118198" cy="2262108"/>
          </a:xfrm>
          <a:prstGeom prst="rect">
            <a:avLst/>
          </a:prstGeom>
        </p:spPr>
      </p:pic>
    </p:spTree>
    <p:extLst>
      <p:ext uri="{BB962C8B-B14F-4D97-AF65-F5344CB8AC3E}">
        <p14:creationId xmlns:p14="http://schemas.microsoft.com/office/powerpoint/2010/main" val="4055163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FE734BD-5A38-4048-8441-5C1680898962}"/>
                  </a:ext>
                </a:extLst>
              </p:cNvPr>
              <p:cNvSpPr>
                <a:spLocks noGrp="1"/>
              </p:cNvSpPr>
              <p:nvPr>
                <p:ph idx="1"/>
              </p:nvPr>
            </p:nvSpPr>
            <p:spPr>
              <a:xfrm>
                <a:off x="457200" y="1600202"/>
                <a:ext cx="8229600" cy="2614611"/>
              </a:xfrm>
            </p:spPr>
            <p:txBody>
              <a:bodyPr>
                <a:normAutofit/>
              </a:bodyPr>
              <a:lstStyle/>
              <a:p>
                <a:r>
                  <a:rPr lang="en-US" dirty="0"/>
                  <a:t>Recall: if two features are independent conditionally on the others, the corresponding coefficient in the precision matrix will be zero </a:t>
                </a:r>
              </a:p>
              <a:p>
                <a:pPr lvl="1"/>
                <a:r>
                  <a:rPr lang="en-US" dirty="0"/>
                  <a:t>Conditional independence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sym typeface="Wingdings" panose="05000000000000000000" pitchFamily="2" charset="2"/>
                  </a:rPr>
                  <a:t> sparsity</a:t>
                </a:r>
              </a:p>
              <a:p>
                <a:r>
                  <a:rPr lang="en-US" dirty="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be </a:t>
                </a:r>
                <a:r>
                  <a:rPr lang="en-US" dirty="0" err="1"/>
                  <a:t>i.i.d</a:t>
                </a:r>
                <a:r>
                  <a:rPr lang="en-US" dirty="0"/>
                  <a:t> samples from the zero-mean Multivariate Gaussian distribution. The network graph (left) will have precision matrix (right).</a:t>
                </a:r>
              </a:p>
            </p:txBody>
          </p:sp>
        </mc:Choice>
        <mc:Fallback xmlns="">
          <p:sp>
            <p:nvSpPr>
              <p:cNvPr id="2" name="Content Placeholder 1">
                <a:extLst>
                  <a:ext uri="{FF2B5EF4-FFF2-40B4-BE49-F238E27FC236}">
                    <a16:creationId xmlns:a16="http://schemas.microsoft.com/office/drawing/2014/main" id="{EFE734BD-5A38-4048-8441-5C1680898962}"/>
                  </a:ext>
                </a:extLst>
              </p:cNvPr>
              <p:cNvSpPr>
                <a:spLocks noGrp="1" noRot="1" noChangeAspect="1" noMove="1" noResize="1" noEditPoints="1" noAdjustHandles="1" noChangeArrowheads="1" noChangeShapeType="1" noTextEdit="1"/>
              </p:cNvSpPr>
              <p:nvPr>
                <p:ph idx="1"/>
              </p:nvPr>
            </p:nvSpPr>
            <p:spPr>
              <a:xfrm>
                <a:off x="457200" y="1600202"/>
                <a:ext cx="8229600" cy="2614611"/>
              </a:xfrm>
              <a:blipFill>
                <a:blip r:embed="rId3"/>
                <a:stretch>
                  <a:fillRect l="-444" t="-140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708F73D-F0B9-48C8-BE09-86DFDC7FFF74}"/>
              </a:ext>
            </a:extLst>
          </p:cNvPr>
          <p:cNvSpPr>
            <a:spLocks noGrp="1"/>
          </p:cNvSpPr>
          <p:nvPr>
            <p:ph type="title"/>
          </p:nvPr>
        </p:nvSpPr>
        <p:spPr/>
        <p:txBody>
          <a:bodyPr/>
          <a:lstStyle/>
          <a:p>
            <a:r>
              <a:rPr lang="en-US" dirty="0"/>
              <a:t>Graphical Lasso: </a:t>
            </a:r>
            <a:r>
              <a:rPr lang="en-US" dirty="0">
                <a:latin typeface="Euclid" panose="02020503060505020303" pitchFamily="18" charset="0"/>
              </a:rPr>
              <a:t>Background – Gaussian Graphical Model</a:t>
            </a:r>
            <a:endParaRPr lang="en-US" dirty="0"/>
          </a:p>
        </p:txBody>
      </p:sp>
      <p:pic>
        <p:nvPicPr>
          <p:cNvPr id="5" name="Picture 4">
            <a:extLst>
              <a:ext uri="{FF2B5EF4-FFF2-40B4-BE49-F238E27FC236}">
                <a16:creationId xmlns:a16="http://schemas.microsoft.com/office/drawing/2014/main" id="{919308B5-F123-43E3-925F-6AA7B1229B2B}"/>
              </a:ext>
            </a:extLst>
          </p:cNvPr>
          <p:cNvPicPr>
            <a:picLocks noChangeAspect="1"/>
          </p:cNvPicPr>
          <p:nvPr/>
        </p:nvPicPr>
        <p:blipFill rotWithShape="1">
          <a:blip r:embed="rId4"/>
          <a:srcRect l="22187" t="42291" r="24531" b="27448"/>
          <a:stretch/>
        </p:blipFill>
        <p:spPr>
          <a:xfrm>
            <a:off x="457200" y="3543300"/>
            <a:ext cx="8418879" cy="3314700"/>
          </a:xfrm>
          <a:prstGeom prst="rect">
            <a:avLst/>
          </a:prstGeom>
        </p:spPr>
      </p:pic>
    </p:spTree>
    <p:extLst>
      <p:ext uri="{BB962C8B-B14F-4D97-AF65-F5344CB8AC3E}">
        <p14:creationId xmlns:p14="http://schemas.microsoft.com/office/powerpoint/2010/main" val="3399535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D0B53B-7662-BF49-B6AA-D2AFC4315DDB}"/>
              </a:ext>
            </a:extLst>
          </p:cNvPr>
          <p:cNvSpPr>
            <a:spLocks noGrp="1"/>
          </p:cNvSpPr>
          <p:nvPr>
            <p:ph idx="1"/>
          </p:nvPr>
        </p:nvSpPr>
        <p:spPr>
          <a:xfrm>
            <a:off x="457200" y="1600202"/>
            <a:ext cx="7899400" cy="4525963"/>
          </a:xfrm>
        </p:spPr>
        <p:txBody>
          <a:bodyPr/>
          <a:lstStyle/>
          <a:p>
            <a:r>
              <a:rPr lang="en-US" dirty="0"/>
              <a:t>Downloaded from CRSP via WRDS</a:t>
            </a:r>
          </a:p>
          <a:p>
            <a:pPr lvl="1"/>
            <a:r>
              <a:rPr lang="en-US" dirty="0"/>
              <a:t>Frequency: Daily</a:t>
            </a:r>
          </a:p>
          <a:p>
            <a:pPr lvl="1"/>
            <a:r>
              <a:rPr lang="en-US" dirty="0"/>
              <a:t>Date Range: 1999-12-31 to 2020-06-30</a:t>
            </a:r>
          </a:p>
          <a:p>
            <a:pPr lvl="1"/>
            <a:r>
              <a:rPr lang="en-US" dirty="0"/>
              <a:t>“RET” is the “Holding Period Return”</a:t>
            </a:r>
          </a:p>
        </p:txBody>
      </p:sp>
      <p:sp>
        <p:nvSpPr>
          <p:cNvPr id="5" name="Title 4">
            <a:extLst>
              <a:ext uri="{FF2B5EF4-FFF2-40B4-BE49-F238E27FC236}">
                <a16:creationId xmlns:a16="http://schemas.microsoft.com/office/drawing/2014/main" id="{26037730-98A4-9840-99CD-96B326CFDA4F}"/>
              </a:ext>
            </a:extLst>
          </p:cNvPr>
          <p:cNvSpPr>
            <a:spLocks noGrp="1"/>
          </p:cNvSpPr>
          <p:nvPr>
            <p:ph type="title"/>
          </p:nvPr>
        </p:nvSpPr>
        <p:spPr/>
        <p:txBody>
          <a:bodyPr/>
          <a:lstStyle/>
          <a:p>
            <a:r>
              <a:rPr lang="en-US" dirty="0"/>
              <a:t>Dataset: Stock Return Data</a:t>
            </a:r>
          </a:p>
        </p:txBody>
      </p:sp>
      <p:pic>
        <p:nvPicPr>
          <p:cNvPr id="4" name="Picture 3">
            <a:extLst>
              <a:ext uri="{FF2B5EF4-FFF2-40B4-BE49-F238E27FC236}">
                <a16:creationId xmlns:a16="http://schemas.microsoft.com/office/drawing/2014/main" id="{57E90787-4099-46BB-A595-C5F60D9814BD}"/>
              </a:ext>
            </a:extLst>
          </p:cNvPr>
          <p:cNvPicPr>
            <a:picLocks noChangeAspect="1"/>
          </p:cNvPicPr>
          <p:nvPr/>
        </p:nvPicPr>
        <p:blipFill rotWithShape="1">
          <a:blip r:embed="rId3"/>
          <a:srcRect l="17030" t="41667" r="40001" b="18889"/>
          <a:stretch/>
        </p:blipFill>
        <p:spPr>
          <a:xfrm>
            <a:off x="1256506" y="3329862"/>
            <a:ext cx="6300788" cy="3253500"/>
          </a:xfrm>
          <a:prstGeom prst="rect">
            <a:avLst/>
          </a:prstGeom>
        </p:spPr>
      </p:pic>
    </p:spTree>
    <p:extLst>
      <p:ext uri="{BB962C8B-B14F-4D97-AF65-F5344CB8AC3E}">
        <p14:creationId xmlns:p14="http://schemas.microsoft.com/office/powerpoint/2010/main" val="22051439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F9C9EDA-AA22-4384-8A51-E51AA50D1182}"/>
                  </a:ext>
                </a:extLst>
              </p:cNvPr>
              <p:cNvSpPr>
                <a:spLocks noGrp="1"/>
              </p:cNvSpPr>
              <p:nvPr>
                <p:ph idx="1"/>
              </p:nvPr>
            </p:nvSpPr>
            <p:spPr>
              <a:xfrm>
                <a:off x="457200" y="1600202"/>
                <a:ext cx="8229600" cy="4983160"/>
              </a:xfrm>
            </p:spPr>
            <p:txBody>
              <a:bodyPr/>
              <a:lstStyle/>
              <a:p>
                <a:r>
                  <a:rPr lang="en-US" dirty="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be </a:t>
                </a:r>
                <a:r>
                  <a:rPr lang="en-US" dirty="0" err="1"/>
                  <a:t>i.i.d</a:t>
                </a:r>
                <a:r>
                  <a:rPr lang="en-US" dirty="0"/>
                  <a:t> samples from the zero-mean Multivariate Gaussian distribution of dimension p, i.e.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 ~ </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0, </m:t>
                        </m:r>
                        <m:r>
                          <m:rPr>
                            <m:sty m:val="p"/>
                          </m:rPr>
                          <a:rPr lang="el-GR" i="1">
                            <a:latin typeface="Cambria Math" panose="02040503050406030204" pitchFamily="18" charset="0"/>
                            <a:ea typeface="Cambria Math" panose="02040503050406030204" pitchFamily="18" charset="0"/>
                          </a:rPr>
                          <m:t>Σ</m:t>
                        </m:r>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𝑝</m:t>
                        </m:r>
                      </m:sup>
                    </m:sSup>
                  </m:oMath>
                </a14:m>
                <a:r>
                  <a:rPr lang="en-US" dirty="0"/>
                  <a:t>. </a:t>
                </a:r>
              </a:p>
              <a:p>
                <a:r>
                  <a:rPr lang="en-US" dirty="0"/>
                  <a:t>Then, its log-likelihood is:</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ℓ</m:t>
                      </m:r>
                      <m:d>
                        <m:dPr>
                          <m:ctrlPr>
                            <a:rPr lang="en-US" b="0" i="1" smtClean="0">
                              <a:latin typeface="Cambria Math" panose="02040503050406030204" pitchFamily="18" charset="0"/>
                              <a:ea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Θ</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func>
                        </m:e>
                      </m:nary>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det</m:t>
                              </m:r>
                            </m:fName>
                            <m:e>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r>
                                <a:rPr lang="en-US" i="1">
                                  <a:latin typeface="Cambria Math" panose="02040503050406030204" pitchFamily="18" charset="0"/>
                                  <a:ea typeface="Cambria Math" panose="02040503050406030204" pitchFamily="18" charset="0"/>
                                </a:rPr>
                                <m:t>)</m:t>
                              </m:r>
                            </m:e>
                          </m:func>
                        </m:e>
                      </m:func>
                      <m:r>
                        <a:rPr lang="en-US" b="0" i="1" smtClean="0">
                          <a:latin typeface="Cambria Math" panose="02040503050406030204" pitchFamily="18" charset="0"/>
                          <a:ea typeface="Cambria Math" panose="02040503050406030204" pitchFamily="18" charset="0"/>
                        </a:rPr>
                        <m:t> −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𝑇</m:t>
                              </m:r>
                            </m:sup>
                          </m:sSubSup>
                        </m:e>
                      </m:nary>
                      <m:r>
                        <m:rPr>
                          <m:sty m:val="p"/>
                        </m:rPr>
                        <a:rPr lang="el-GR" i="1">
                          <a:latin typeface="Cambria Math" panose="02040503050406030204" pitchFamily="18" charset="0"/>
                          <a:ea typeface="Cambria Math" panose="02040503050406030204" pitchFamily="18" charset="0"/>
                        </a:rPr>
                        <m:t>Θ</m:t>
                      </m:r>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oMath>
                  </m:oMathPara>
                </a14:m>
                <a:endParaRPr lang="en-US"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det</m:t>
                              </m:r>
                            </m:fName>
                            <m:e>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r>
                                <a:rPr lang="en-US" i="1">
                                  <a:latin typeface="Cambria Math" panose="02040503050406030204" pitchFamily="18" charset="0"/>
                                  <a:ea typeface="Cambria Math" panose="02040503050406030204" pitchFamily="18" charset="0"/>
                                </a:rPr>
                                <m:t>)</m:t>
                              </m:r>
                            </m:e>
                          </m:func>
                        </m:e>
                      </m:func>
                      <m:r>
                        <a:rPr lang="en-US" i="1">
                          <a:latin typeface="Cambria Math" panose="02040503050406030204" pitchFamily="18" charset="0"/>
                          <a:ea typeface="Cambria Math" panose="02040503050406030204" pitchFamily="18" charset="0"/>
                        </a:rPr>
                        <m:t> −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r>
                        <m:rPr>
                          <m:sty m:val="p"/>
                        </m:rPr>
                        <a:rPr lang="en-US">
                          <a:latin typeface="Cambria Math" panose="02040503050406030204" pitchFamily="18" charset="0"/>
                          <a:ea typeface="Cambria Math" panose="02040503050406030204" pitchFamily="18" charset="0"/>
                        </a:rPr>
                        <m:t>Tr</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S</m:t>
                          </m:r>
                          <m:r>
                            <m:rPr>
                              <m:sty m:val="p"/>
                            </m:rPr>
                            <a:rPr lang="el-GR" i="1">
                              <a:latin typeface="Cambria Math" panose="02040503050406030204" pitchFamily="18" charset="0"/>
                              <a:ea typeface="Cambria Math" panose="02040503050406030204" pitchFamily="18" charset="0"/>
                            </a:rPr>
                            <m:t>Θ</m:t>
                          </m:r>
                        </m:e>
                      </m:d>
                      <m:r>
                        <a:rPr lang="en-US" b="0" i="1" smtClean="0">
                          <a:latin typeface="Cambria Math" panose="02040503050406030204" pitchFamily="18" charset="0"/>
                          <a:ea typeface="Cambria Math" panose="02040503050406030204" pitchFamily="18" charset="0"/>
                        </a:rPr>
                        <m:t>                              </m:t>
                      </m:r>
                    </m:oMath>
                  </m:oMathPara>
                </a14:m>
                <a:endParaRPr lang="en-US" i="1" dirty="0">
                  <a:latin typeface="Cambria Math" panose="02040503050406030204" pitchFamily="18" charset="0"/>
                  <a:ea typeface="Cambria Math" panose="02040503050406030204" pitchFamily="18" charset="0"/>
                </a:endParaRPr>
              </a:p>
              <a:p>
                <a:pPr lvl="1"/>
                <a:r>
                  <a:rPr lang="en-US" dirty="0"/>
                  <a:t>Where S is the sample covariance</a:t>
                </a:r>
              </a:p>
              <a:p>
                <a:r>
                  <a:rPr lang="en-US" dirty="0"/>
                  <a:t> Hence, the maximum likelihood estimator for the precision matrix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oMath>
                </a14:m>
                <a:r>
                  <a:rPr lang="en-US" dirty="0"/>
                  <a:t> is </a:t>
                </a:r>
              </a:p>
              <a:p>
                <a:pPr lvl="3"/>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m:rPr>
                              <m:nor/>
                            </m:rPr>
                            <a:rPr lang="en-US" dirty="0"/>
                            <m:t>max</m:t>
                          </m:r>
                        </m:e>
                        <m:sub>
                          <m:r>
                            <m:rPr>
                              <m:sty m:val="p"/>
                            </m:rPr>
                            <a:rPr lang="el-GR" i="1" smtClean="0">
                              <a:latin typeface="Cambria Math" panose="02040503050406030204" pitchFamily="18" charset="0"/>
                              <a:ea typeface="Cambria Math" panose="02040503050406030204" pitchFamily="18" charset="0"/>
                            </a:rPr>
                            <m:t>Θ</m:t>
                          </m:r>
                          <m:r>
                            <a:rPr lang="en-US" i="1">
                              <a:latin typeface="Cambria Math" panose="02040503050406030204" pitchFamily="18" charset="0"/>
                              <a:ea typeface="Cambria Math" panose="02040503050406030204" pitchFamily="18" charset="0"/>
                            </a:rPr>
                            <m:t>≽0</m:t>
                          </m:r>
                        </m:sub>
                      </m:sSub>
                      <m:func>
                        <m:funcPr>
                          <m:ctrlPr>
                            <a:rPr lang="en-US" i="1">
                              <a:latin typeface="Cambria Math" panose="02040503050406030204" pitchFamily="18" charset="0"/>
                              <a:ea typeface="Cambria Math" panose="02040503050406030204" pitchFamily="18" charset="0"/>
                            </a:rPr>
                          </m:ctrlPr>
                        </m:funcPr>
                        <m:fName>
                          <m:r>
                            <a:rPr lang="en-US" b="0" i="0" smtClean="0">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log</m:t>
                          </m:r>
                        </m:fName>
                        <m:e>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det</m:t>
                              </m:r>
                            </m:fName>
                            <m:e>
                              <m:r>
                                <a:rPr lang="en-US" i="1">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Θ</m:t>
                              </m:r>
                              <m:r>
                                <a:rPr lang="en-US" i="1">
                                  <a:latin typeface="Cambria Math" panose="02040503050406030204" pitchFamily="18" charset="0"/>
                                  <a:ea typeface="Cambria Math" panose="02040503050406030204" pitchFamily="18" charset="0"/>
                                </a:rPr>
                                <m:t>)</m:t>
                              </m:r>
                            </m:e>
                          </m:func>
                        </m:e>
                      </m:func>
                      <m:r>
                        <a:rPr lang="en-US" i="1">
                          <a:latin typeface="Cambria Math" panose="02040503050406030204" pitchFamily="18" charset="0"/>
                          <a:ea typeface="Cambria Math" panose="02040503050406030204" pitchFamily="18" charset="0"/>
                        </a:rPr>
                        <m:t> − </m:t>
                      </m:r>
                      <m:r>
                        <m:rPr>
                          <m:sty m:val="p"/>
                        </m:rPr>
                        <a:rPr lang="en-US" smtClean="0">
                          <a:latin typeface="Cambria Math" panose="02040503050406030204" pitchFamily="18" charset="0"/>
                          <a:ea typeface="Cambria Math" panose="02040503050406030204" pitchFamily="18" charset="0"/>
                        </a:rPr>
                        <m:t>T</m:t>
                      </m:r>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S</m:t>
                          </m:r>
                          <m:r>
                            <m:rPr>
                              <m:sty m:val="p"/>
                            </m:rPr>
                            <a:rPr lang="el-GR" i="1">
                              <a:latin typeface="Cambria Math" panose="02040503050406030204" pitchFamily="18" charset="0"/>
                              <a:ea typeface="Cambria Math" panose="02040503050406030204" pitchFamily="18" charset="0"/>
                            </a:rPr>
                            <m:t>Θ</m:t>
                          </m:r>
                        </m:e>
                      </m:d>
                      <m:r>
                        <a:rPr lang="en-US" i="1">
                          <a:latin typeface="Cambria Math" panose="02040503050406030204" pitchFamily="18" charset="0"/>
                          <a:ea typeface="Cambria Math" panose="02040503050406030204" pitchFamily="18" charset="0"/>
                        </a:rPr>
                        <m:t> </m:t>
                      </m:r>
                    </m:oMath>
                  </m:oMathPara>
                </a14:m>
                <a:endParaRPr lang="en-US" dirty="0"/>
              </a:p>
              <a:p>
                <a:pPr marL="347663" lvl="1" indent="0">
                  <a:buNone/>
                </a:pPr>
                <a:r>
                  <a:rPr lang="en-US" dirty="0"/>
                  <a:t>Equivalently, </a:t>
                </a:r>
              </a:p>
            </p:txBody>
          </p:sp>
        </mc:Choice>
        <mc:Fallback xmlns="">
          <p:sp>
            <p:nvSpPr>
              <p:cNvPr id="2" name="Content Placeholder 1">
                <a:extLst>
                  <a:ext uri="{FF2B5EF4-FFF2-40B4-BE49-F238E27FC236}">
                    <a16:creationId xmlns:a16="http://schemas.microsoft.com/office/drawing/2014/main" id="{8F9C9EDA-AA22-4384-8A51-E51AA50D1182}"/>
                  </a:ext>
                </a:extLst>
              </p:cNvPr>
              <p:cNvSpPr>
                <a:spLocks noGrp="1" noRot="1" noChangeAspect="1" noMove="1" noResize="1" noEditPoints="1" noAdjustHandles="1" noChangeArrowheads="1" noChangeShapeType="1" noTextEdit="1"/>
              </p:cNvSpPr>
              <p:nvPr>
                <p:ph idx="1"/>
              </p:nvPr>
            </p:nvSpPr>
            <p:spPr>
              <a:xfrm>
                <a:off x="457200" y="1600202"/>
                <a:ext cx="8229600" cy="4983160"/>
              </a:xfrm>
              <a:blipFill>
                <a:blip r:embed="rId3"/>
                <a:stretch>
                  <a:fillRect l="-444" t="-73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499DCAB-9DB8-4EBC-8539-6CE6CE37BD4F}"/>
              </a:ext>
            </a:extLst>
          </p:cNvPr>
          <p:cNvSpPr>
            <a:spLocks noGrp="1"/>
          </p:cNvSpPr>
          <p:nvPr>
            <p:ph type="title"/>
          </p:nvPr>
        </p:nvSpPr>
        <p:spPr/>
        <p:txBody>
          <a:bodyPr/>
          <a:lstStyle/>
          <a:p>
            <a:r>
              <a:rPr lang="en-US" dirty="0"/>
              <a:t>Graphical Lasso: </a:t>
            </a:r>
            <a:r>
              <a:rPr lang="en-US" dirty="0">
                <a:latin typeface="Euclid" panose="02020503060505020303" pitchFamily="18" charset="0"/>
              </a:rPr>
              <a:t>Likelihoods of Gaussian Graphical Model</a:t>
            </a:r>
            <a:endParaRPr lang="en-US" dirty="0"/>
          </a:p>
        </p:txBody>
      </p:sp>
      <p:pic>
        <p:nvPicPr>
          <p:cNvPr id="4" name="Picture 3">
            <a:extLst>
              <a:ext uri="{FF2B5EF4-FFF2-40B4-BE49-F238E27FC236}">
                <a16:creationId xmlns:a16="http://schemas.microsoft.com/office/drawing/2014/main" id="{74BF2F70-8C1A-4D1A-87A1-936B18DF658E}"/>
              </a:ext>
            </a:extLst>
          </p:cNvPr>
          <p:cNvPicPr>
            <a:picLocks noChangeAspect="1"/>
          </p:cNvPicPr>
          <p:nvPr/>
        </p:nvPicPr>
        <p:blipFill rotWithShape="1">
          <a:blip r:embed="rId4"/>
          <a:srcRect t="22979" r="36787" b="15129"/>
          <a:stretch/>
        </p:blipFill>
        <p:spPr>
          <a:xfrm>
            <a:off x="3000375" y="5851300"/>
            <a:ext cx="2886076" cy="549730"/>
          </a:xfrm>
          <a:prstGeom prst="rect">
            <a:avLst/>
          </a:prstGeom>
        </p:spPr>
      </p:pic>
    </p:spTree>
    <p:extLst>
      <p:ext uri="{BB962C8B-B14F-4D97-AF65-F5344CB8AC3E}">
        <p14:creationId xmlns:p14="http://schemas.microsoft.com/office/powerpoint/2010/main" val="3227048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0C76F24-9425-4286-A31F-BB3EC28491C4}"/>
                  </a:ext>
                </a:extLst>
              </p:cNvPr>
              <p:cNvSpPr>
                <a:spLocks noGrp="1"/>
              </p:cNvSpPr>
              <p:nvPr>
                <p:ph idx="1"/>
              </p:nvPr>
            </p:nvSpPr>
            <p:spPr/>
            <p:txBody>
              <a:bodyPr/>
              <a:lstStyle/>
              <a:p>
                <a:r>
                  <a:rPr lang="en-US" dirty="0"/>
                  <a:t>Knowing that many features are conditionally independent </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sym typeface="Wingdings" panose="05000000000000000000" pitchFamily="2" charset="2"/>
                  </a:rPr>
                  <a:t> many entries in the precision matrix are zeros </a:t>
                </a:r>
              </a:p>
              <a:p>
                <a:pPr lvl="1"/>
                <a:r>
                  <a:rPr lang="en-US" dirty="0">
                    <a:sym typeface="Wingdings" panose="05000000000000000000" pitchFamily="2" charset="2"/>
                  </a:rPr>
                  <a:t>i.e. many missing link in the network graph</a:t>
                </a:r>
              </a:p>
              <a:p>
                <a:r>
                  <a:rPr lang="en-US" dirty="0"/>
                  <a:t>Key idea: adding L1 (lasso) regularization to the objective</a:t>
                </a:r>
              </a:p>
              <a:p>
                <a:r>
                  <a:rPr lang="en-US" dirty="0"/>
                  <a:t>Hence, the graphical lasso estimator is the solution to the following problem:</a:t>
                </a:r>
              </a:p>
              <a:p>
                <a:endParaRPr lang="en-US" dirty="0"/>
              </a:p>
              <a:p>
                <a:endParaRPr lang="en-US" dirty="0"/>
              </a:p>
              <a:p>
                <a:r>
                  <a:rPr lang="en-US" dirty="0"/>
                  <a:t>First-order optimality condition gives:</a:t>
                </a:r>
              </a:p>
              <a:p>
                <a:endParaRPr lang="en-US" dirty="0"/>
              </a:p>
              <a:p>
                <a:endParaRPr lang="en-US" dirty="0"/>
              </a:p>
            </p:txBody>
          </p:sp>
        </mc:Choice>
        <mc:Fallback xmlns="">
          <p:sp>
            <p:nvSpPr>
              <p:cNvPr id="2" name="Content Placeholder 1">
                <a:extLst>
                  <a:ext uri="{FF2B5EF4-FFF2-40B4-BE49-F238E27FC236}">
                    <a16:creationId xmlns:a16="http://schemas.microsoft.com/office/drawing/2014/main" id="{40C76F24-9425-4286-A31F-BB3EC28491C4}"/>
                  </a:ext>
                </a:extLst>
              </p:cNvPr>
              <p:cNvSpPr>
                <a:spLocks noGrp="1" noRot="1" noChangeAspect="1" noMove="1" noResize="1" noEditPoints="1" noAdjustHandles="1" noChangeArrowheads="1" noChangeShapeType="1" noTextEdit="1"/>
              </p:cNvSpPr>
              <p:nvPr>
                <p:ph idx="1"/>
              </p:nvPr>
            </p:nvSpPr>
            <p:spPr>
              <a:blipFill>
                <a:blip r:embed="rId3"/>
                <a:stretch>
                  <a:fillRect l="-444" t="-80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4BBDE3F-AB55-4794-89C4-66230C911D3F}"/>
              </a:ext>
            </a:extLst>
          </p:cNvPr>
          <p:cNvSpPr>
            <a:spLocks noGrp="1"/>
          </p:cNvSpPr>
          <p:nvPr>
            <p:ph type="title"/>
          </p:nvPr>
        </p:nvSpPr>
        <p:spPr/>
        <p:txBody>
          <a:bodyPr/>
          <a:lstStyle/>
          <a:p>
            <a:r>
              <a:rPr lang="en-US" dirty="0"/>
              <a:t>Graphical Lasso </a:t>
            </a:r>
            <a:r>
              <a:rPr lang="en-US" dirty="0">
                <a:latin typeface="Euclid" panose="02020503060505020303" pitchFamily="18" charset="0"/>
              </a:rPr>
              <a:t>(Friedman, Hastie, and </a:t>
            </a:r>
            <a:r>
              <a:rPr lang="en-US" dirty="0" err="1">
                <a:latin typeface="Euclid" panose="02020503060505020303" pitchFamily="18" charset="0"/>
              </a:rPr>
              <a:t>Tibshirani</a:t>
            </a:r>
            <a:r>
              <a:rPr lang="en-US" dirty="0">
                <a:latin typeface="Euclid" panose="02020503060505020303" pitchFamily="18" charset="0"/>
              </a:rPr>
              <a:t>, 2008)</a:t>
            </a:r>
            <a:endParaRPr lang="en-US" dirty="0"/>
          </a:p>
        </p:txBody>
      </p:sp>
      <p:pic>
        <p:nvPicPr>
          <p:cNvPr id="4" name="Picture 3">
            <a:extLst>
              <a:ext uri="{FF2B5EF4-FFF2-40B4-BE49-F238E27FC236}">
                <a16:creationId xmlns:a16="http://schemas.microsoft.com/office/drawing/2014/main" id="{2F5EFC96-54F5-4503-896A-00062AF04D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98864" y="3640089"/>
            <a:ext cx="5146272" cy="1039289"/>
          </a:xfrm>
          <a:prstGeom prst="rect">
            <a:avLst/>
          </a:prstGeom>
        </p:spPr>
      </p:pic>
      <p:pic>
        <p:nvPicPr>
          <p:cNvPr id="6" name="Picture 5">
            <a:extLst>
              <a:ext uri="{FF2B5EF4-FFF2-40B4-BE49-F238E27FC236}">
                <a16:creationId xmlns:a16="http://schemas.microsoft.com/office/drawing/2014/main" id="{A20481F7-96BB-4BFD-AD18-2210289B9AB8}"/>
              </a:ext>
            </a:extLst>
          </p:cNvPr>
          <p:cNvPicPr>
            <a:picLocks noChangeAspect="1"/>
          </p:cNvPicPr>
          <p:nvPr/>
        </p:nvPicPr>
        <p:blipFill rotWithShape="1">
          <a:blip r:embed="rId5"/>
          <a:srcRect l="10000" t="37500" r="24921" b="26836"/>
          <a:stretch/>
        </p:blipFill>
        <p:spPr>
          <a:xfrm>
            <a:off x="2225278" y="5176265"/>
            <a:ext cx="4693444" cy="1446787"/>
          </a:xfrm>
          <a:prstGeom prst="rect">
            <a:avLst/>
          </a:prstGeom>
        </p:spPr>
      </p:pic>
    </p:spTree>
    <p:extLst>
      <p:ext uri="{BB962C8B-B14F-4D97-AF65-F5344CB8AC3E}">
        <p14:creationId xmlns:p14="http://schemas.microsoft.com/office/powerpoint/2010/main" val="7605859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48C6DB5-760A-4C7D-8909-E4D634A8E4E7}"/>
                  </a:ext>
                </a:extLst>
              </p:cNvPr>
              <p:cNvSpPr>
                <a:spLocks noGrp="1"/>
              </p:cNvSpPr>
              <p:nvPr>
                <p:ph idx="1"/>
              </p:nvPr>
            </p:nvSpPr>
            <p:spPr/>
            <p:txBody>
              <a:bodyPr/>
              <a:lstStyle/>
              <a:p>
                <a:r>
                  <a:rPr lang="en-US" dirty="0"/>
                  <a:t>The blockwise coordinate descent approach an efficient approach used to solve for an estimator of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Θ</m:t>
                        </m:r>
                      </m:e>
                      <m:sup>
                        <m:r>
                          <a:rPr lang="en-US" i="1">
                            <a:latin typeface="Cambria Math" panose="02040503050406030204" pitchFamily="18" charset="0"/>
                            <a:ea typeface="Cambria Math" panose="02040503050406030204" pitchFamily="18" charset="0"/>
                          </a:rPr>
                          <m:t>−1</m:t>
                        </m:r>
                      </m:sup>
                    </m:sSup>
                  </m:oMath>
                </a14:m>
                <a:r>
                  <a:rPr lang="en-US" dirty="0"/>
                  <a:t>; one can then get the estimate for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oMath>
                </a14:m>
                <a:r>
                  <a:rPr lang="en-US" dirty="0"/>
                  <a:t> by taking its inverse.</a:t>
                </a:r>
              </a:p>
              <a:p>
                <a:r>
                  <a:rPr lang="en-US" dirty="0"/>
                  <a:t>Idea: repeatedly cycle through all columns/rows, and optimize only one single column/row in each step</a:t>
                </a:r>
              </a:p>
              <a:p>
                <a:endParaRPr lang="en-US" dirty="0"/>
              </a:p>
              <a:p>
                <a:endParaRPr lang="en-US" dirty="0"/>
              </a:p>
              <a:p>
                <a:pPr marL="0" indent="0">
                  <a:buNone/>
                </a:pPr>
                <a:endParaRPr lang="en-US" dirty="0"/>
              </a:p>
              <a:p>
                <a:pPr marL="347663" lvl="1" indent="0">
                  <a:buNone/>
                </a:pPr>
                <a:endParaRPr lang="en-US" dirty="0"/>
              </a:p>
              <a:p>
                <a:r>
                  <a:rPr lang="en-US" dirty="0"/>
                  <a:t>Notation: Let </a:t>
                </a:r>
                <a14:m>
                  <m:oMath xmlns:m="http://schemas.openxmlformats.org/officeDocument/2006/math">
                    <m:r>
                      <a:rPr lang="en-US" b="0" i="1" smtClean="0">
                        <a:latin typeface="Cambria Math" panose="02040503050406030204" pitchFamily="18" charset="0"/>
                        <a:ea typeface="Cambria Math" panose="02040503050406030204" pitchFamily="18" charset="0"/>
                      </a:rPr>
                      <m:t>𝑊</m:t>
                    </m:r>
                  </m:oMath>
                </a14:m>
                <a:r>
                  <a:rPr lang="en-US" dirty="0"/>
                  <a:t> be the working version of </a:t>
                </a:r>
                <a14:m>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Θ</m:t>
                        </m:r>
                      </m:e>
                      <m:sup>
                        <m:r>
                          <a:rPr lang="en-US" b="0" i="1" smtClean="0">
                            <a:latin typeface="Cambria Math" panose="02040503050406030204" pitchFamily="18" charset="0"/>
                            <a:ea typeface="Cambria Math" panose="02040503050406030204" pitchFamily="18" charset="0"/>
                          </a:rPr>
                          <m:t>−1</m:t>
                        </m:r>
                      </m:sup>
                    </m:sSup>
                  </m:oMath>
                </a14:m>
                <a:r>
                  <a:rPr lang="en-US" dirty="0"/>
                  <a:t>. Partition all matrices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m:t>
                    </m:r>
                  </m:oMath>
                </a14:m>
                <a:r>
                  <a:rPr lang="en-US" dirty="0"/>
                  <a:t>) into 1 column and 1 row  versus the rest, that is:</a:t>
                </a:r>
              </a:p>
            </p:txBody>
          </p:sp>
        </mc:Choice>
        <mc:Fallback xmlns="">
          <p:sp>
            <p:nvSpPr>
              <p:cNvPr id="2" name="Content Placeholder 1">
                <a:extLst>
                  <a:ext uri="{FF2B5EF4-FFF2-40B4-BE49-F238E27FC236}">
                    <a16:creationId xmlns:a16="http://schemas.microsoft.com/office/drawing/2014/main" id="{748C6DB5-760A-4C7D-8909-E4D634A8E4E7}"/>
                  </a:ext>
                </a:extLst>
              </p:cNvPr>
              <p:cNvSpPr>
                <a:spLocks noGrp="1" noRot="1" noChangeAspect="1" noMove="1" noResize="1" noEditPoints="1" noAdjustHandles="1" noChangeArrowheads="1" noChangeShapeType="1" noTextEdit="1"/>
              </p:cNvSpPr>
              <p:nvPr>
                <p:ph idx="1"/>
              </p:nvPr>
            </p:nvSpPr>
            <p:spPr>
              <a:blipFill>
                <a:blip r:embed="rId3"/>
                <a:stretch>
                  <a:fillRect l="-444" t="-809" r="-51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AE2C4559-3401-4269-AC0A-E9F3466080A6}"/>
              </a:ext>
            </a:extLst>
          </p:cNvPr>
          <p:cNvSpPr>
            <a:spLocks noGrp="1"/>
          </p:cNvSpPr>
          <p:nvPr>
            <p:ph type="title"/>
          </p:nvPr>
        </p:nvSpPr>
        <p:spPr/>
        <p:txBody>
          <a:bodyPr/>
          <a:lstStyle/>
          <a:p>
            <a:r>
              <a:rPr lang="en-US" dirty="0"/>
              <a:t>Graphical Lasso: </a:t>
            </a:r>
            <a:r>
              <a:rPr lang="en-US" dirty="0">
                <a:latin typeface="Euclid" panose="02020503060505020303" pitchFamily="18" charset="0"/>
              </a:rPr>
              <a:t>Blockwise Coordinate Descent</a:t>
            </a:r>
            <a:endParaRPr lang="en-US" dirty="0"/>
          </a:p>
        </p:txBody>
      </p:sp>
      <p:pic>
        <p:nvPicPr>
          <p:cNvPr id="5" name="Picture 4">
            <a:extLst>
              <a:ext uri="{FF2B5EF4-FFF2-40B4-BE49-F238E27FC236}">
                <a16:creationId xmlns:a16="http://schemas.microsoft.com/office/drawing/2014/main" id="{D2D13E43-A5B6-4FC5-90BC-C835EC63E5A6}"/>
              </a:ext>
            </a:extLst>
          </p:cNvPr>
          <p:cNvPicPr>
            <a:picLocks noChangeAspect="1"/>
          </p:cNvPicPr>
          <p:nvPr/>
        </p:nvPicPr>
        <p:blipFill rotWithShape="1">
          <a:blip r:embed="rId4"/>
          <a:srcRect l="18802" t="41712" r="19665" b="20994"/>
          <a:stretch/>
        </p:blipFill>
        <p:spPr>
          <a:xfrm>
            <a:off x="1743075" y="3028950"/>
            <a:ext cx="5657850" cy="1928813"/>
          </a:xfrm>
          <a:prstGeom prst="rect">
            <a:avLst/>
          </a:prstGeom>
        </p:spPr>
      </p:pic>
      <p:pic>
        <p:nvPicPr>
          <p:cNvPr id="7" name="Picture 6">
            <a:extLst>
              <a:ext uri="{FF2B5EF4-FFF2-40B4-BE49-F238E27FC236}">
                <a16:creationId xmlns:a16="http://schemas.microsoft.com/office/drawing/2014/main" id="{473576A8-66ED-4418-91B2-CF2479346F18}"/>
              </a:ext>
            </a:extLst>
          </p:cNvPr>
          <p:cNvPicPr>
            <a:picLocks noChangeAspect="1"/>
          </p:cNvPicPr>
          <p:nvPr/>
        </p:nvPicPr>
        <p:blipFill rotWithShape="1">
          <a:blip r:embed="rId5"/>
          <a:srcRect l="10001" t="50000" r="11874" b="33889"/>
          <a:stretch/>
        </p:blipFill>
        <p:spPr>
          <a:xfrm>
            <a:off x="1000124" y="5708651"/>
            <a:ext cx="7143752" cy="828675"/>
          </a:xfrm>
          <a:prstGeom prst="rect">
            <a:avLst/>
          </a:prstGeom>
        </p:spPr>
      </p:pic>
    </p:spTree>
    <p:extLst>
      <p:ext uri="{BB962C8B-B14F-4D97-AF65-F5344CB8AC3E}">
        <p14:creationId xmlns:p14="http://schemas.microsoft.com/office/powerpoint/2010/main" val="2302548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C6781EA-FD0B-4417-ACD0-470516D4B270}"/>
                  </a:ext>
                </a:extLst>
              </p:cNvPr>
              <p:cNvSpPr>
                <a:spLocks noGrp="1"/>
              </p:cNvSpPr>
              <p:nvPr>
                <p:ph idx="1"/>
              </p:nvPr>
            </p:nvSpPr>
            <p:spPr>
              <a:xfrm>
                <a:off x="457200" y="1600202"/>
                <a:ext cx="8229600" cy="4896559"/>
              </a:xfrm>
            </p:spPr>
            <p:txBody>
              <a:bodyPr/>
              <a:lstStyle/>
              <a:p>
                <a:r>
                  <a:rPr lang="en-US" b="1" dirty="0"/>
                  <a:t>Blockwise step</a:t>
                </a:r>
                <a:r>
                  <a:rPr lang="en-US" dirty="0"/>
                  <a:t>: </a:t>
                </a:r>
              </a:p>
              <a:p>
                <a:pPr lvl="1"/>
                <a:r>
                  <a:rPr lang="en-US" dirty="0"/>
                  <a:t>Suppose we fix all but the last column/row.</a:t>
                </a:r>
              </a:p>
              <a:p>
                <a:pPr lvl="1"/>
                <a:r>
                  <a:rPr lang="en-US" dirty="0"/>
                  <a:t>Using the </a:t>
                </a:r>
                <a:r>
                  <a:rPr lang="en-US" b="1" dirty="0"/>
                  <a:t>matrix inverse formula</a:t>
                </a:r>
                <a:r>
                  <a:rPr lang="en-US" dirty="0"/>
                  <a:t>, we have: </a:t>
                </a:r>
              </a:p>
              <a:p>
                <a:pPr marL="347663" lvl="1" indent="0" algn="ctr">
                  <a:buNone/>
                </a:pPr>
                <a14:m>
                  <m:oMathPara xmlns:m="http://schemas.openxmlformats.org/officeDocument/2006/math">
                    <m:oMathParaPr>
                      <m:jc m:val="centerGroup"/>
                    </m:oMathParaPr>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sSub>
                                      <m:sSubPr>
                                        <m:ctrlPr>
                                          <a:rPr lang="en-US"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Θ</m:t>
                                        </m:r>
                                      </m:e>
                                      <m:sub>
                                        <m:r>
                                          <a:rPr lang="en-US" b="0" i="1" smtClean="0">
                                            <a:latin typeface="Cambria Math" panose="02040503050406030204" pitchFamily="18" charset="0"/>
                                            <a:ea typeface="Cambria Math" panose="02040503050406030204" pitchFamily="18" charset="0"/>
                                          </a:rPr>
                                          <m:t>11</m:t>
                                        </m:r>
                                      </m:sub>
                                    </m:sSub>
                                  </m:e>
                                  <m:e>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12</m:t>
                                        </m:r>
                                      </m:sub>
                                    </m:sSub>
                                  </m:e>
                                </m:mr>
                                <m:mr>
                                  <m:e>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12</m:t>
                                        </m:r>
                                      </m:sub>
                                      <m:sup>
                                        <m:r>
                                          <a:rPr lang="en-US" b="0" i="1" smtClean="0">
                                            <a:latin typeface="Cambria Math" panose="02040503050406030204" pitchFamily="18" charset="0"/>
                                            <a:ea typeface="Cambria Math" panose="02040503050406030204" pitchFamily="18" charset="0"/>
                                          </a:rPr>
                                          <m:t>𝑇</m:t>
                                        </m:r>
                                      </m:sup>
                                    </m:sSubSup>
                                  </m:e>
                                  <m:e>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22</m:t>
                                        </m:r>
                                      </m:sub>
                                    </m:sSub>
                                  </m:e>
                                </m:mr>
                              </m:m>
                            </m:e>
                          </m:d>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sub>
                                            <m:r>
                                              <a:rPr lang="en-US" b="0" i="1" smtClean="0">
                                                <a:latin typeface="Cambria Math" panose="02040503050406030204" pitchFamily="18" charset="0"/>
                                                <a:ea typeface="Cambria Math" panose="02040503050406030204" pitchFamily="18" charset="0"/>
                                              </a:rPr>
                                              <m:t>22</m:t>
                                            </m:r>
                                          </m:sub>
                                        </m:sSub>
                                      </m:den>
                                    </m:f>
                                    <m:sSubSup>
                                      <m:sSubSupPr>
                                        <m:ctrlPr>
                                          <a:rPr lang="en-US" b="0" i="1" smtClean="0">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Θ</m:t>
                                        </m:r>
                                      </m:e>
                                      <m:sub>
                                        <m:r>
                                          <a:rPr lang="en-US" b="0" i="1" smtClean="0">
                                            <a:latin typeface="Cambria Math" panose="02040503050406030204" pitchFamily="18" charset="0"/>
                                            <a:ea typeface="Cambria Math" panose="02040503050406030204" pitchFamily="18" charset="0"/>
                                          </a:rPr>
                                          <m:t>11</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12</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sub>
                                            <m:r>
                                              <a:rPr lang="en-US" i="1">
                                                <a:latin typeface="Cambria Math" panose="02040503050406030204" pitchFamily="18" charset="0"/>
                                                <a:ea typeface="Cambria Math" panose="02040503050406030204" pitchFamily="18" charset="0"/>
                                              </a:rPr>
                                              <m:t>22</m:t>
                                            </m:r>
                                          </m:sub>
                                        </m:sSub>
                                      </m:den>
                                    </m:f>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11</m:t>
                                        </m:r>
                                      </m:sub>
                                    </m:sSub>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12</m:t>
                                    </m:r>
                                  </m:sub>
                                </m:sSub>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11</m:t>
                                    </m:r>
                                  </m:sub>
                                </m:sSub>
                                <m:r>
                                  <a:rPr lang="en-US" i="1" smtClean="0">
                                    <a:latin typeface="Cambria Math" panose="02040503050406030204" pitchFamily="18" charset="0"/>
                                    <a:ea typeface="Cambria Math" panose="02040503050406030204" pitchFamily="18" charset="0"/>
                                  </a:rPr>
                                  <m:t>𝛽</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
                        </m:e>
                      </m:d>
                    </m:oMath>
                  </m:oMathPara>
                </a14:m>
                <a:endParaRPr lang="en-US" dirty="0"/>
              </a:p>
              <a:p>
                <a:pPr marL="347663" lvl="1" indent="0" algn="ctr">
                  <a:buNone/>
                </a:pPr>
                <a:r>
                  <a:rPr lang="en-US" dirty="0"/>
                  <a:t>where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sub>
                        <m:r>
                          <a:rPr lang="en-US" b="0" i="1" smtClean="0">
                            <a:latin typeface="Cambria Math" panose="02040503050406030204" pitchFamily="18" charset="0"/>
                            <a:ea typeface="Cambria Math" panose="02040503050406030204" pitchFamily="18" charset="0"/>
                          </a:rPr>
                          <m:t>22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22</m:t>
                        </m:r>
                      </m:sub>
                    </m:sSub>
                  </m:oMath>
                </a14:m>
                <a:r>
                  <a:rPr lang="en-US"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12</m:t>
                            </m:r>
                          </m:sub>
                          <m:sup>
                            <m:r>
                              <a:rPr lang="en-US" i="1">
                                <a:latin typeface="Cambria Math" panose="02040503050406030204" pitchFamily="18" charset="0"/>
                                <a:ea typeface="Cambria Math" panose="02040503050406030204" pitchFamily="18" charset="0"/>
                              </a:rPr>
                              <m:t>𝑇</m:t>
                            </m:r>
                          </m:sup>
                        </m:sSubSup>
                        <m:sSubSup>
                          <m:sSubSupPr>
                            <m:ctrlPr>
                              <a:rPr lang="en-US"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Θ</m:t>
                            </m:r>
                          </m:e>
                          <m:sub>
                            <m:r>
                              <a:rPr lang="en-US" i="1">
                                <a:latin typeface="Cambria Math" panose="02040503050406030204" pitchFamily="18" charset="0"/>
                                <a:ea typeface="Cambria Math" panose="02040503050406030204" pitchFamily="18" charset="0"/>
                              </a:rPr>
                              <m:t>11</m:t>
                            </m:r>
                          </m:sub>
                          <m:sup>
                            <m:r>
                              <a:rPr lang="en-US" i="1">
                                <a:latin typeface="Cambria Math" panose="02040503050406030204" pitchFamily="18" charset="0"/>
                                <a:ea typeface="Cambria Math" panose="02040503050406030204" pitchFamily="18" charset="0"/>
                              </a:rPr>
                              <m:t>−1</m:t>
                            </m:r>
                          </m:sup>
                        </m:sSubSup>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12</m:t>
                        </m:r>
                      </m:sub>
                    </m:sSub>
                    <m:r>
                      <a:rPr lang="en-US" b="0" i="1" smtClean="0">
                        <a:latin typeface="Cambria Math" panose="02040503050406030204" pitchFamily="18" charset="0"/>
                        <a:ea typeface="Cambria Math" panose="02040503050406030204" pitchFamily="18" charset="0"/>
                      </a:rPr>
                      <m:t> &gt;0 </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12</m:t>
                            </m:r>
                          </m:sub>
                        </m:sSub>
                      </m:num>
                      <m:den>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sub>
                            <m:r>
                              <a:rPr lang="en-US" i="1">
                                <a:latin typeface="Cambria Math" panose="02040503050406030204" pitchFamily="18" charset="0"/>
                                <a:ea typeface="Cambria Math" panose="02040503050406030204" pitchFamily="18" charset="0"/>
                              </a:rPr>
                              <m:t>22</m:t>
                            </m:r>
                          </m:sub>
                        </m:sSub>
                      </m:den>
                    </m:f>
                  </m:oMath>
                </a14:m>
                <a:endParaRPr lang="en-US" dirty="0"/>
              </a:p>
              <a:p>
                <a:pPr lvl="1"/>
                <a:r>
                  <a:rPr lang="en-US" dirty="0"/>
                  <a:t>Recall that the optimality condition is: </a:t>
                </a:r>
              </a:p>
              <a:p>
                <a:pPr lvl="1"/>
                <a:endParaRPr lang="en-US" dirty="0"/>
              </a:p>
              <a:p>
                <a:pPr lvl="1"/>
                <a:r>
                  <a:rPr lang="en-US" dirty="0"/>
                  <a:t>Thus, focusing on the upper right block of the gradient equation, we get the following:</a:t>
                </a:r>
              </a:p>
              <a:p>
                <a:pPr marL="347663" lvl="1" indent="0">
                  <a:buNone/>
                </a:pPr>
                <a:endParaRPr lang="en-US" dirty="0"/>
              </a:p>
              <a:p>
                <a:r>
                  <a:rPr lang="en-US" dirty="0"/>
                  <a:t>Note that the condition right above coincides with the optimality condition for the following  optimization  problem:</a:t>
                </a:r>
              </a:p>
            </p:txBody>
          </p:sp>
        </mc:Choice>
        <mc:Fallback xmlns="">
          <p:sp>
            <p:nvSpPr>
              <p:cNvPr id="2" name="Content Placeholder 1">
                <a:extLst>
                  <a:ext uri="{FF2B5EF4-FFF2-40B4-BE49-F238E27FC236}">
                    <a16:creationId xmlns:a16="http://schemas.microsoft.com/office/drawing/2014/main" id="{DC6781EA-FD0B-4417-ACD0-470516D4B270}"/>
                  </a:ext>
                </a:extLst>
              </p:cNvPr>
              <p:cNvSpPr>
                <a:spLocks noGrp="1" noRot="1" noChangeAspect="1" noMove="1" noResize="1" noEditPoints="1" noAdjustHandles="1" noChangeArrowheads="1" noChangeShapeType="1" noTextEdit="1"/>
              </p:cNvSpPr>
              <p:nvPr>
                <p:ph idx="1"/>
              </p:nvPr>
            </p:nvSpPr>
            <p:spPr>
              <a:xfrm>
                <a:off x="457200" y="1600202"/>
                <a:ext cx="8229600" cy="4896559"/>
              </a:xfrm>
              <a:blipFill>
                <a:blip r:embed="rId3"/>
                <a:stretch>
                  <a:fillRect l="-444" t="-74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3304196-526F-4CD6-B6F7-F93FB73D44E5}"/>
              </a:ext>
            </a:extLst>
          </p:cNvPr>
          <p:cNvSpPr>
            <a:spLocks noGrp="1"/>
          </p:cNvSpPr>
          <p:nvPr>
            <p:ph type="title"/>
          </p:nvPr>
        </p:nvSpPr>
        <p:spPr/>
        <p:txBody>
          <a:bodyPr/>
          <a:lstStyle/>
          <a:p>
            <a:r>
              <a:rPr lang="en-US" dirty="0"/>
              <a:t>Graphical Lasso: </a:t>
            </a:r>
            <a:r>
              <a:rPr lang="en-US" dirty="0">
                <a:latin typeface="Euclid" panose="02020503060505020303" pitchFamily="18" charset="0"/>
              </a:rPr>
              <a:t>Blockwise Coordinate Descent</a:t>
            </a:r>
            <a:endParaRPr lang="en-US" dirty="0"/>
          </a:p>
        </p:txBody>
      </p:sp>
      <p:pic>
        <p:nvPicPr>
          <p:cNvPr id="10" name="Picture 9">
            <a:extLst>
              <a:ext uri="{FF2B5EF4-FFF2-40B4-BE49-F238E27FC236}">
                <a16:creationId xmlns:a16="http://schemas.microsoft.com/office/drawing/2014/main" id="{269CFB62-86CE-4339-9EDA-3CF5371A5A1C}"/>
              </a:ext>
            </a:extLst>
          </p:cNvPr>
          <p:cNvPicPr>
            <a:picLocks noChangeAspect="1"/>
          </p:cNvPicPr>
          <p:nvPr/>
        </p:nvPicPr>
        <p:blipFill rotWithShape="1">
          <a:blip r:embed="rId4"/>
          <a:srcRect l="20352" t="40498" r="35074" b="50345"/>
          <a:stretch/>
        </p:blipFill>
        <p:spPr>
          <a:xfrm>
            <a:off x="3111106" y="4043363"/>
            <a:ext cx="2921787" cy="337630"/>
          </a:xfrm>
          <a:prstGeom prst="rect">
            <a:avLst/>
          </a:prstGeom>
        </p:spPr>
      </p:pic>
      <p:pic>
        <p:nvPicPr>
          <p:cNvPr id="12" name="Picture 11">
            <a:extLst>
              <a:ext uri="{FF2B5EF4-FFF2-40B4-BE49-F238E27FC236}">
                <a16:creationId xmlns:a16="http://schemas.microsoft.com/office/drawing/2014/main" id="{99ED62CF-DAD7-4E6A-8DC1-051D0499A420}"/>
              </a:ext>
            </a:extLst>
          </p:cNvPr>
          <p:cNvPicPr>
            <a:picLocks noChangeAspect="1"/>
          </p:cNvPicPr>
          <p:nvPr/>
        </p:nvPicPr>
        <p:blipFill rotWithShape="1">
          <a:blip r:embed="rId5"/>
          <a:srcRect l="16406" t="47778" r="23125" b="45000"/>
          <a:stretch/>
        </p:blipFill>
        <p:spPr>
          <a:xfrm>
            <a:off x="1664495" y="4751589"/>
            <a:ext cx="5529258" cy="371475"/>
          </a:xfrm>
          <a:prstGeom prst="rect">
            <a:avLst/>
          </a:prstGeom>
        </p:spPr>
      </p:pic>
      <p:pic>
        <p:nvPicPr>
          <p:cNvPr id="14" name="Picture 13">
            <a:extLst>
              <a:ext uri="{FF2B5EF4-FFF2-40B4-BE49-F238E27FC236}">
                <a16:creationId xmlns:a16="http://schemas.microsoft.com/office/drawing/2014/main" id="{37FB5E0A-9BAA-40D0-ADCA-06609B35B3EE}"/>
              </a:ext>
            </a:extLst>
          </p:cNvPr>
          <p:cNvPicPr>
            <a:picLocks noChangeAspect="1"/>
          </p:cNvPicPr>
          <p:nvPr/>
        </p:nvPicPr>
        <p:blipFill rotWithShape="1">
          <a:blip r:embed="rId6"/>
          <a:srcRect l="20156" t="61944" r="15000" b="24287"/>
          <a:stretch/>
        </p:blipFill>
        <p:spPr>
          <a:xfrm>
            <a:off x="1943761" y="5903032"/>
            <a:ext cx="4970725" cy="593729"/>
          </a:xfrm>
          <a:prstGeom prst="rect">
            <a:avLst/>
          </a:prstGeom>
        </p:spPr>
      </p:pic>
    </p:spTree>
    <p:extLst>
      <p:ext uri="{BB962C8B-B14F-4D97-AF65-F5344CB8AC3E}">
        <p14:creationId xmlns:p14="http://schemas.microsoft.com/office/powerpoint/2010/main" val="3180120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04196-526F-4CD6-B6F7-F93FB73D44E5}"/>
              </a:ext>
            </a:extLst>
          </p:cNvPr>
          <p:cNvSpPr>
            <a:spLocks noGrp="1"/>
          </p:cNvSpPr>
          <p:nvPr>
            <p:ph type="title"/>
          </p:nvPr>
        </p:nvSpPr>
        <p:spPr/>
        <p:txBody>
          <a:bodyPr/>
          <a:lstStyle/>
          <a:p>
            <a:r>
              <a:rPr lang="en-US" dirty="0"/>
              <a:t>Graphical Lasso: </a:t>
            </a:r>
            <a:r>
              <a:rPr lang="en-US" dirty="0">
                <a:latin typeface="Euclid" panose="02020503060505020303" pitchFamily="18" charset="0"/>
              </a:rPr>
              <a:t>Blockwise Coordinate Descent - Algorithm</a:t>
            </a:r>
            <a:endParaRPr lang="en-US" dirty="0"/>
          </a:p>
        </p:txBody>
      </p:sp>
      <p:pic>
        <p:nvPicPr>
          <p:cNvPr id="13" name="Picture 12" descr="A screenshot of a cell phone&#10;&#10;Description automatically generated">
            <a:extLst>
              <a:ext uri="{FF2B5EF4-FFF2-40B4-BE49-F238E27FC236}">
                <a16:creationId xmlns:a16="http://schemas.microsoft.com/office/drawing/2014/main" id="{C53C7E8C-7DE6-499C-BB98-350BAE2CE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112" y="1843086"/>
            <a:ext cx="7265775" cy="4077277"/>
          </a:xfrm>
          <a:prstGeom prst="rect">
            <a:avLst/>
          </a:prstGeom>
        </p:spPr>
      </p:pic>
    </p:spTree>
    <p:extLst>
      <p:ext uri="{BB962C8B-B14F-4D97-AF65-F5344CB8AC3E}">
        <p14:creationId xmlns:p14="http://schemas.microsoft.com/office/powerpoint/2010/main" val="768205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C942DB-C65E-480F-B047-03D802B620F3}"/>
                  </a:ext>
                </a:extLst>
              </p:cNvPr>
              <p:cNvSpPr>
                <a:spLocks noGrp="1"/>
              </p:cNvSpPr>
              <p:nvPr>
                <p:ph idx="1"/>
              </p:nvPr>
            </p:nvSpPr>
            <p:spPr/>
            <p:txBody>
              <a:bodyPr/>
              <a:lstStyle/>
              <a:p>
                <a:r>
                  <a:rPr lang="en-US" dirty="0"/>
                  <a:t>With the Blockwise Coordinate Descent approach, one can solve for an estimator of  </a:t>
                </a:r>
                <a14:m>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Θ</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oMath>
                </a14:m>
                <a:r>
                  <a:rPr lang="en-US" dirty="0"/>
                  <a:t>.</a:t>
                </a:r>
              </a:p>
              <a:p>
                <a:r>
                  <a:rPr lang="en-US" dirty="0"/>
                  <a:t>Validity check: </a:t>
                </a:r>
                <a14:m>
                  <m:oMath xmlns:m="http://schemas.openxmlformats.org/officeDocument/2006/math">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≽0</m:t>
                    </m:r>
                  </m:oMath>
                </a14:m>
                <a:r>
                  <a:rPr lang="en-US" dirty="0"/>
                  <a:t>, i.e. is the estimator </a:t>
                </a:r>
                <a14:m>
                  <m:oMath xmlns:m="http://schemas.openxmlformats.org/officeDocument/2006/math">
                    <m:r>
                      <a:rPr lang="en-US" i="1">
                        <a:latin typeface="Cambria Math" panose="02040503050406030204" pitchFamily="18" charset="0"/>
                        <a:ea typeface="Cambria Math" panose="02040503050406030204" pitchFamily="18" charset="0"/>
                      </a:rPr>
                      <m:t>𝑊</m:t>
                    </m:r>
                  </m:oMath>
                </a14:m>
                <a:r>
                  <a:rPr lang="en-US" dirty="0"/>
                  <a:t> positive semidefinite?</a:t>
                </a:r>
              </a:p>
              <a:p>
                <a:pPr lvl="1"/>
                <a:r>
                  <a:rPr lang="en-US" dirty="0"/>
                  <a:t>Yes, this is due to the following lemma:</a:t>
                </a:r>
              </a:p>
              <a:p>
                <a:pPr lvl="1"/>
                <a:endParaRPr lang="en-US" dirty="0"/>
              </a:p>
              <a:p>
                <a:pPr lvl="1"/>
                <a:endParaRPr lang="en-US" dirty="0"/>
              </a:p>
              <a:p>
                <a:pPr lvl="1"/>
                <a:endParaRPr lang="en-US" dirty="0"/>
              </a:p>
              <a:p>
                <a:endParaRPr lang="en-US" dirty="0"/>
              </a:p>
              <a:p>
                <a:r>
                  <a:rPr lang="en-US" dirty="0"/>
                  <a:t>Since we initialized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b="0" i="1" smtClean="0">
                            <a:latin typeface="Cambria Math" panose="02040503050406030204" pitchFamily="18" charset="0"/>
                            <a:ea typeface="Cambria Math" panose="02040503050406030204" pitchFamily="18" charset="0"/>
                          </a:rPr>
                          <m:t>(0)</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𝐼</m:t>
                    </m:r>
                  </m:oMath>
                </a14:m>
                <a:r>
                  <a:rPr lang="en-US" dirty="0"/>
                  <a:t>, then our update in each step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𝑊</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sup>
                    </m:sSup>
                  </m:oMath>
                </a14:m>
                <a:r>
                  <a:rPr lang="en-US" dirty="0"/>
                  <a:t> will always be positive definite, so is the final estimate for </a:t>
                </a:r>
                <a14:m>
                  <m:oMath xmlns:m="http://schemas.openxmlformats.org/officeDocument/2006/math">
                    <m:sSup>
                      <m:sSupPr>
                        <m:ctrlPr>
                          <a:rPr lang="el-GR" i="1">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Θ</m:t>
                        </m:r>
                      </m:e>
                      <m:sup>
                        <m:r>
                          <a:rPr lang="en-US" i="1">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oMath>
                </a14:m>
                <a:r>
                  <a:rPr lang="en-US" dirty="0"/>
                  <a:t>.</a:t>
                </a:r>
              </a:p>
            </p:txBody>
          </p:sp>
        </mc:Choice>
        <mc:Fallback xmlns="">
          <p:sp>
            <p:nvSpPr>
              <p:cNvPr id="2" name="Content Placeholder 1">
                <a:extLst>
                  <a:ext uri="{FF2B5EF4-FFF2-40B4-BE49-F238E27FC236}">
                    <a16:creationId xmlns:a16="http://schemas.microsoft.com/office/drawing/2014/main" id="{D8C942DB-C65E-480F-B047-03D802B620F3}"/>
                  </a:ext>
                </a:extLst>
              </p:cNvPr>
              <p:cNvSpPr>
                <a:spLocks noGrp="1" noRot="1" noChangeAspect="1" noMove="1" noResize="1" noEditPoints="1" noAdjustHandles="1" noChangeArrowheads="1" noChangeShapeType="1" noTextEdit="1"/>
              </p:cNvSpPr>
              <p:nvPr>
                <p:ph idx="1"/>
              </p:nvPr>
            </p:nvSpPr>
            <p:spPr>
              <a:blipFill>
                <a:blip r:embed="rId3"/>
                <a:stretch>
                  <a:fillRect l="-444" t="-80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16D523E-E1EB-4330-A9EB-961946B742FF}"/>
              </a:ext>
            </a:extLst>
          </p:cNvPr>
          <p:cNvSpPr>
            <a:spLocks noGrp="1"/>
          </p:cNvSpPr>
          <p:nvPr>
            <p:ph type="title"/>
          </p:nvPr>
        </p:nvSpPr>
        <p:spPr/>
        <p:txBody>
          <a:bodyPr/>
          <a:lstStyle/>
          <a:p>
            <a:r>
              <a:rPr lang="en-US" dirty="0"/>
              <a:t>Graphical Lasso: </a:t>
            </a:r>
            <a:r>
              <a:rPr lang="en-US" dirty="0">
                <a:latin typeface="Euclid" panose="02020503060505020303" pitchFamily="18" charset="0"/>
              </a:rPr>
              <a:t>Blockwise Coordinate Descent</a:t>
            </a:r>
            <a:endParaRPr lang="en-US" dirty="0"/>
          </a:p>
        </p:txBody>
      </p:sp>
      <p:pic>
        <p:nvPicPr>
          <p:cNvPr id="9" name="Picture 8">
            <a:extLst>
              <a:ext uri="{FF2B5EF4-FFF2-40B4-BE49-F238E27FC236}">
                <a16:creationId xmlns:a16="http://schemas.microsoft.com/office/drawing/2014/main" id="{F6D47D5C-B963-4905-95E9-7E3DFCCE3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497" y="3106714"/>
            <a:ext cx="6927916" cy="1216025"/>
          </a:xfrm>
          <a:prstGeom prst="rect">
            <a:avLst/>
          </a:prstGeom>
        </p:spPr>
      </p:pic>
    </p:spTree>
    <p:extLst>
      <p:ext uri="{BB962C8B-B14F-4D97-AF65-F5344CB8AC3E}">
        <p14:creationId xmlns:p14="http://schemas.microsoft.com/office/powerpoint/2010/main" val="123439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CF6C11-4C64-9546-920E-3160E21A1986}"/>
              </a:ext>
            </a:extLst>
          </p:cNvPr>
          <p:cNvSpPr>
            <a:spLocks noGrp="1"/>
          </p:cNvSpPr>
          <p:nvPr>
            <p:ph idx="1"/>
          </p:nvPr>
        </p:nvSpPr>
        <p:spPr>
          <a:xfrm>
            <a:off x="457200" y="1600202"/>
            <a:ext cx="4965700" cy="4525963"/>
          </a:xfrm>
        </p:spPr>
        <p:txBody>
          <a:bodyPr/>
          <a:lstStyle/>
          <a:p>
            <a:r>
              <a:rPr lang="en-US" dirty="0"/>
              <a:t>Downloaded from FRED (</a:t>
            </a:r>
            <a:r>
              <a:rPr lang="en-US" dirty="0">
                <a:hlinkClick r:id="rId3"/>
              </a:rPr>
              <a:t>https://fred.stlouisfed.org/series/WTB3MS#0</a:t>
            </a:r>
            <a:r>
              <a:rPr lang="en-US" dirty="0"/>
              <a:t>)</a:t>
            </a:r>
          </a:p>
          <a:p>
            <a:pPr lvl="1"/>
            <a:r>
              <a:rPr lang="en-US" dirty="0"/>
              <a:t>Frequency: Weekly, Ending on Friday</a:t>
            </a:r>
          </a:p>
          <a:p>
            <a:pPr lvl="1"/>
            <a:r>
              <a:rPr lang="en-US" dirty="0"/>
              <a:t>Date Range: max to 2020-06-26</a:t>
            </a:r>
          </a:p>
          <a:p>
            <a:pPr lvl="1"/>
            <a:r>
              <a:rPr lang="en-US" dirty="0"/>
              <a:t>Units: percent per annum </a:t>
            </a:r>
          </a:p>
          <a:p>
            <a:pPr lvl="1"/>
            <a:endParaRPr lang="en-US" dirty="0"/>
          </a:p>
        </p:txBody>
      </p:sp>
      <p:sp>
        <p:nvSpPr>
          <p:cNvPr id="3" name="Title 2">
            <a:extLst>
              <a:ext uri="{FF2B5EF4-FFF2-40B4-BE49-F238E27FC236}">
                <a16:creationId xmlns:a16="http://schemas.microsoft.com/office/drawing/2014/main" id="{A56D1AC0-7EE7-944B-9F4C-ABA3BDC71B9C}"/>
              </a:ext>
            </a:extLst>
          </p:cNvPr>
          <p:cNvSpPr>
            <a:spLocks noGrp="1"/>
          </p:cNvSpPr>
          <p:nvPr>
            <p:ph type="title"/>
          </p:nvPr>
        </p:nvSpPr>
        <p:spPr/>
        <p:txBody>
          <a:bodyPr/>
          <a:lstStyle/>
          <a:p>
            <a:r>
              <a:rPr lang="en-US" dirty="0"/>
              <a:t>Dataset: 3-Month T-Bill Data</a:t>
            </a:r>
          </a:p>
        </p:txBody>
      </p:sp>
      <p:pic>
        <p:nvPicPr>
          <p:cNvPr id="6" name="Picture 5">
            <a:extLst>
              <a:ext uri="{FF2B5EF4-FFF2-40B4-BE49-F238E27FC236}">
                <a16:creationId xmlns:a16="http://schemas.microsoft.com/office/drawing/2014/main" id="{AC0804A6-2544-40FC-B0E2-CB4EFC33DDE0}"/>
              </a:ext>
            </a:extLst>
          </p:cNvPr>
          <p:cNvPicPr>
            <a:picLocks noChangeAspect="1"/>
          </p:cNvPicPr>
          <p:nvPr/>
        </p:nvPicPr>
        <p:blipFill rotWithShape="1">
          <a:blip r:embed="rId4"/>
          <a:srcRect l="22361" t="46296" r="65694" b="19629"/>
          <a:stretch/>
        </p:blipFill>
        <p:spPr>
          <a:xfrm>
            <a:off x="5788679" y="1600202"/>
            <a:ext cx="2898121" cy="4650473"/>
          </a:xfrm>
          <a:prstGeom prst="rect">
            <a:avLst/>
          </a:prstGeom>
        </p:spPr>
      </p:pic>
    </p:spTree>
    <p:extLst>
      <p:ext uri="{BB962C8B-B14F-4D97-AF65-F5344CB8AC3E}">
        <p14:creationId xmlns:p14="http://schemas.microsoft.com/office/powerpoint/2010/main" val="172036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0082-F658-804F-8E40-8406EE0D1F86}"/>
              </a:ext>
            </a:extLst>
          </p:cNvPr>
          <p:cNvSpPr>
            <a:spLocks noGrp="1"/>
          </p:cNvSpPr>
          <p:nvPr>
            <p:ph type="title"/>
          </p:nvPr>
        </p:nvSpPr>
        <p:spPr/>
        <p:txBody>
          <a:bodyPr/>
          <a:lstStyle/>
          <a:p>
            <a:r>
              <a:rPr lang="en-US" dirty="0"/>
              <a:t>Data Preprocessing</a:t>
            </a:r>
          </a:p>
        </p:txBody>
      </p:sp>
    </p:spTree>
    <p:extLst>
      <p:ext uri="{BB962C8B-B14F-4D97-AF65-F5344CB8AC3E}">
        <p14:creationId xmlns:p14="http://schemas.microsoft.com/office/powerpoint/2010/main" val="113694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F9AE8-20DF-6B4C-9AAA-295C8552B228}"/>
              </a:ext>
            </a:extLst>
          </p:cNvPr>
          <p:cNvSpPr>
            <a:spLocks noGrp="1"/>
          </p:cNvSpPr>
          <p:nvPr>
            <p:ph idx="1"/>
          </p:nvPr>
        </p:nvSpPr>
        <p:spPr/>
        <p:txBody>
          <a:bodyPr/>
          <a:lstStyle/>
          <a:p>
            <a:r>
              <a:rPr lang="en-US" dirty="0"/>
              <a:t>We will do the following steps to clean data and make it ready for our graphical network analysis.</a:t>
            </a:r>
          </a:p>
          <a:p>
            <a:pPr marL="747713" lvl="1" indent="-400050">
              <a:buFont typeface="+mj-lt"/>
              <a:buAutoNum type="arabicPeriod"/>
            </a:pPr>
            <a:r>
              <a:rPr lang="en-US" dirty="0"/>
              <a:t>Read and edit (Stock Returns) data from CRSP </a:t>
            </a:r>
          </a:p>
          <a:p>
            <a:pPr marL="747713" lvl="1" indent="-400050">
              <a:buFont typeface="+mj-lt"/>
              <a:buAutoNum type="arabicPeriod"/>
            </a:pPr>
            <a:r>
              <a:rPr lang="en-US" dirty="0"/>
              <a:t>Convert daily dataset to weekly dataset</a:t>
            </a:r>
          </a:p>
          <a:p>
            <a:pPr marL="747713" lvl="1" indent="-400050">
              <a:buFont typeface="+mj-lt"/>
              <a:buAutoNum type="arabicPeriod"/>
            </a:pPr>
            <a:r>
              <a:rPr lang="en-US" dirty="0"/>
              <a:t>Read and edit T-Bill data</a:t>
            </a:r>
          </a:p>
          <a:p>
            <a:pPr marL="747713" lvl="1" indent="-400050">
              <a:buFont typeface="+mj-lt"/>
              <a:buAutoNum type="arabicPeriod"/>
            </a:pPr>
            <a:r>
              <a:rPr lang="en-US" dirty="0"/>
              <a:t>Save and export the (cleaned) data to an Excel file</a:t>
            </a:r>
          </a:p>
          <a:p>
            <a:pPr marL="747713" lvl="1" indent="-400050">
              <a:buFont typeface="+mj-lt"/>
              <a:buAutoNum type="arabicPeriod"/>
            </a:pPr>
            <a:endParaRPr lang="en-US" dirty="0"/>
          </a:p>
          <a:p>
            <a:r>
              <a:rPr lang="en-US" dirty="0"/>
              <a:t>Detailed codes written in the notebook </a:t>
            </a:r>
            <a:r>
              <a:rPr lang="en-US" i="1" dirty="0"/>
              <a:t>Part 1 – Data </a:t>
            </a:r>
            <a:r>
              <a:rPr lang="en-US" i="1" dirty="0" err="1"/>
              <a:t>Preprocessing.ipynb</a:t>
            </a:r>
            <a:endParaRPr lang="en-US" dirty="0"/>
          </a:p>
          <a:p>
            <a:endParaRPr lang="en-US" dirty="0"/>
          </a:p>
        </p:txBody>
      </p:sp>
      <p:sp>
        <p:nvSpPr>
          <p:cNvPr id="3" name="Title 2">
            <a:extLst>
              <a:ext uri="{FF2B5EF4-FFF2-40B4-BE49-F238E27FC236}">
                <a16:creationId xmlns:a16="http://schemas.microsoft.com/office/drawing/2014/main" id="{8A5B7E37-A665-6A4D-B973-4667948585EF}"/>
              </a:ext>
            </a:extLst>
          </p:cNvPr>
          <p:cNvSpPr>
            <a:spLocks noGrp="1"/>
          </p:cNvSpPr>
          <p:nvPr>
            <p:ph type="title"/>
          </p:nvPr>
        </p:nvSpPr>
        <p:spPr/>
        <p:txBody>
          <a:bodyPr/>
          <a:lstStyle/>
          <a:p>
            <a:r>
              <a:rPr lang="en-US" dirty="0"/>
              <a:t>Data Cleaning</a:t>
            </a:r>
          </a:p>
        </p:txBody>
      </p:sp>
    </p:spTree>
    <p:extLst>
      <p:ext uri="{BB962C8B-B14F-4D97-AF65-F5344CB8AC3E}">
        <p14:creationId xmlns:p14="http://schemas.microsoft.com/office/powerpoint/2010/main" val="393040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333A1E-8554-5D46-B0D4-AE35FC2259B1}"/>
              </a:ext>
            </a:extLst>
          </p:cNvPr>
          <p:cNvSpPr>
            <a:spLocks noGrp="1"/>
          </p:cNvSpPr>
          <p:nvPr>
            <p:ph type="title"/>
          </p:nvPr>
        </p:nvSpPr>
        <p:spPr/>
        <p:txBody>
          <a:bodyPr/>
          <a:lstStyle/>
          <a:p>
            <a:r>
              <a:rPr lang="en-US" dirty="0"/>
              <a:t>1. Read and Edit (Stock Returns) data from CRSP</a:t>
            </a:r>
          </a:p>
        </p:txBody>
      </p:sp>
      <p:pic>
        <p:nvPicPr>
          <p:cNvPr id="6" name="Picture 5">
            <a:extLst>
              <a:ext uri="{FF2B5EF4-FFF2-40B4-BE49-F238E27FC236}">
                <a16:creationId xmlns:a16="http://schemas.microsoft.com/office/drawing/2014/main" id="{B73FBBCA-A20A-4662-B26E-679A5D70B7EA}"/>
              </a:ext>
            </a:extLst>
          </p:cNvPr>
          <p:cNvPicPr>
            <a:picLocks noChangeAspect="1"/>
          </p:cNvPicPr>
          <p:nvPr/>
        </p:nvPicPr>
        <p:blipFill rotWithShape="1">
          <a:blip r:embed="rId3"/>
          <a:srcRect l="21805" t="29507" r="57222" b="11727"/>
          <a:stretch/>
        </p:blipFill>
        <p:spPr>
          <a:xfrm>
            <a:off x="5692973" y="1698240"/>
            <a:ext cx="3149600" cy="4964270"/>
          </a:xfrm>
          <a:prstGeom prst="rect">
            <a:avLst/>
          </a:prstGeom>
        </p:spPr>
      </p:pic>
      <p:pic>
        <p:nvPicPr>
          <p:cNvPr id="8" name="Picture 7">
            <a:extLst>
              <a:ext uri="{FF2B5EF4-FFF2-40B4-BE49-F238E27FC236}">
                <a16:creationId xmlns:a16="http://schemas.microsoft.com/office/drawing/2014/main" id="{0D77DE02-820B-4B4E-B82D-6D1A8C79A744}"/>
              </a:ext>
            </a:extLst>
          </p:cNvPr>
          <p:cNvPicPr>
            <a:picLocks noChangeAspect="1"/>
          </p:cNvPicPr>
          <p:nvPr/>
        </p:nvPicPr>
        <p:blipFill rotWithShape="1">
          <a:blip r:embed="rId4"/>
          <a:srcRect l="17639" t="56173" r="36389" b="25913"/>
          <a:stretch/>
        </p:blipFill>
        <p:spPr>
          <a:xfrm>
            <a:off x="330200" y="5009407"/>
            <a:ext cx="5362773" cy="1175465"/>
          </a:xfrm>
          <a:prstGeom prst="rect">
            <a:avLst/>
          </a:prstGeom>
        </p:spPr>
      </p:pic>
      <p:pic>
        <p:nvPicPr>
          <p:cNvPr id="9" name="Content Placeholder 8">
            <a:extLst>
              <a:ext uri="{FF2B5EF4-FFF2-40B4-BE49-F238E27FC236}">
                <a16:creationId xmlns:a16="http://schemas.microsoft.com/office/drawing/2014/main" id="{67F83AC7-1BAB-49C4-8151-7C61A7979023}"/>
              </a:ext>
            </a:extLst>
          </p:cNvPr>
          <p:cNvPicPr>
            <a:picLocks noGrp="1" noChangeAspect="1"/>
          </p:cNvPicPr>
          <p:nvPr>
            <p:ph idx="1"/>
          </p:nvPr>
        </p:nvPicPr>
        <p:blipFill rotWithShape="1">
          <a:blip r:embed="rId5"/>
          <a:srcRect l="17274" t="41667" r="43465" b="18889"/>
          <a:stretch/>
        </p:blipFill>
        <p:spPr>
          <a:xfrm>
            <a:off x="142875" y="1698240"/>
            <a:ext cx="5362773" cy="3030564"/>
          </a:xfrm>
          <a:prstGeom prst="rect">
            <a:avLst/>
          </a:prstGeom>
        </p:spPr>
      </p:pic>
    </p:spTree>
    <p:extLst>
      <p:ext uri="{BB962C8B-B14F-4D97-AF65-F5344CB8AC3E}">
        <p14:creationId xmlns:p14="http://schemas.microsoft.com/office/powerpoint/2010/main" val="2662540614"/>
      </p:ext>
    </p:extLst>
  </p:cSld>
  <p:clrMapOvr>
    <a:masterClrMapping/>
  </p:clrMapOvr>
</p:sld>
</file>

<file path=ppt/theme/theme1.xml><?xml version="1.0" encoding="utf-8"?>
<a:theme xmlns:a="http://schemas.openxmlformats.org/drawingml/2006/main" name="DPT Global Equity Regime Identification Tactic 0604">
  <a:themeElements>
    <a:clrScheme name="DPT Color 2">
      <a:dk1>
        <a:sysClr val="windowText" lastClr="000000"/>
      </a:dk1>
      <a:lt1>
        <a:sysClr val="window" lastClr="FFFFFF"/>
      </a:lt1>
      <a:dk2>
        <a:srgbClr val="1F497D"/>
      </a:dk2>
      <a:lt2>
        <a:srgbClr val="EEECE1"/>
      </a:lt2>
      <a:accent1>
        <a:srgbClr val="476EA3"/>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76EA3"/>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5875">
          <a:solidFill>
            <a:srgbClr val="5D5325"/>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400" dirty="0" smtClean="0">
            <a:latin typeface="Corbe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36611</TotalTime>
  <Words>5949</Words>
  <Application>Microsoft Office PowerPoint</Application>
  <PresentationFormat>On-screen Show (4:3)</PresentationFormat>
  <Paragraphs>463</Paragraphs>
  <Slides>55</Slides>
  <Notes>55</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-apple-system</vt:lpstr>
      <vt:lpstr>Euclid</vt:lpstr>
      <vt:lpstr>Arial</vt:lpstr>
      <vt:lpstr>Calibri</vt:lpstr>
      <vt:lpstr>Cambria Math</vt:lpstr>
      <vt:lpstr>Corbel</vt:lpstr>
      <vt:lpstr>Courier New</vt:lpstr>
      <vt:lpstr>Wingdings</vt:lpstr>
      <vt:lpstr>DPT Global Equity Regime Identification Tactic 0604</vt:lpstr>
      <vt:lpstr>Graphical Network Analysis &amp;  its Application on Stock Returns data</vt:lpstr>
      <vt:lpstr>Outline</vt:lpstr>
      <vt:lpstr>Introduction</vt:lpstr>
      <vt:lpstr>Dataset: Basic  Summary of Stock Data</vt:lpstr>
      <vt:lpstr>Dataset: Stock Return Data</vt:lpstr>
      <vt:lpstr>Dataset: 3-Month T-Bill Data</vt:lpstr>
      <vt:lpstr>Data Preprocessing</vt:lpstr>
      <vt:lpstr>Data Cleaning</vt:lpstr>
      <vt:lpstr>1. Read and Edit (Stock Returns) data from CRSP</vt:lpstr>
      <vt:lpstr>1. Read and Edit (Stock Returns) Data from CRSP</vt:lpstr>
      <vt:lpstr>2. Convert Daily Dataset to Weekly Dataset</vt:lpstr>
      <vt:lpstr>3. Read and edit T-Bill data</vt:lpstr>
      <vt:lpstr>4. Save and export the (cleaned) data to an Excel file</vt:lpstr>
      <vt:lpstr>Graphical Network Analysis</vt:lpstr>
      <vt:lpstr>scikit-learn Library</vt:lpstr>
      <vt:lpstr>Algorithm Explanation</vt:lpstr>
      <vt:lpstr>1. Sparse Inverse Covariance Estimation: Graphical Lasso </vt:lpstr>
      <vt:lpstr>1. Graphical Lasso: Overview</vt:lpstr>
      <vt:lpstr>1. Graphical Lasso: Optimization Problem</vt:lpstr>
      <vt:lpstr>1. Review: Cross-Validation (CV) </vt:lpstr>
      <vt:lpstr>1. Example – GraphicalLassoCV.ipynb</vt:lpstr>
      <vt:lpstr>1. Example – GraphicalLassoCV.ipynb</vt:lpstr>
      <vt:lpstr>1. Example – GraphicalLassoCV.ipynb</vt:lpstr>
      <vt:lpstr>2. Clustering: Overview</vt:lpstr>
      <vt:lpstr>2. Affinity Propagation: Overview</vt:lpstr>
      <vt:lpstr>2. Affinity Propagation: Algorithm</vt:lpstr>
      <vt:lpstr>2. Affinity Propagation: Damping</vt:lpstr>
      <vt:lpstr>3. Multi-Dimensional Scaling: Overview</vt:lpstr>
      <vt:lpstr>Graphical_Analysis_functions.py</vt:lpstr>
      <vt:lpstr>Part 2 - Graphical Analysis (Control File).ipynb</vt:lpstr>
      <vt:lpstr>Part 2 - Graphical Analysis (Control File).ipynb</vt:lpstr>
      <vt:lpstr>Part 2 - Graphical Analysis (Control File).ipynb</vt:lpstr>
      <vt:lpstr>Part 2 - Graphical Analysis (Control File).ipynb</vt:lpstr>
      <vt:lpstr>Part 2 - Graphical Analysis (Control File).ipynb</vt:lpstr>
      <vt:lpstr>Part 2 - Graphical Analysis (Control File).ipynb</vt:lpstr>
      <vt:lpstr>Part 2 - Graphical Analysis (Control File).ipynb</vt:lpstr>
      <vt:lpstr>Part 2 - Graphical Analysis (Control File).ipynb</vt:lpstr>
      <vt:lpstr>Part 2 - Graphical Analysis (Control File).ipynb</vt:lpstr>
      <vt:lpstr>Part 2 - Graphical Analysis (Control File).ipynb</vt:lpstr>
      <vt:lpstr>Part 2 - Graphical Analysis (Control File).ipynb</vt:lpstr>
      <vt:lpstr>Conclusion</vt:lpstr>
      <vt:lpstr>Thank you!</vt:lpstr>
      <vt:lpstr>References</vt:lpstr>
      <vt:lpstr>Appendix</vt:lpstr>
      <vt:lpstr>Varying Shrinkage Parameter in Graphical Lasso</vt:lpstr>
      <vt:lpstr>Time Lapse Video</vt:lpstr>
      <vt:lpstr>Semidefinite Program (SDP)</vt:lpstr>
      <vt:lpstr>Graphical Lasso: Background – Multivariate Gaussians</vt:lpstr>
      <vt:lpstr>Graphical Lasso: Background – Gaussian Graphical Model</vt:lpstr>
      <vt:lpstr>Graphical Lasso: Likelihoods of Gaussian Graphical Model</vt:lpstr>
      <vt:lpstr>Graphical Lasso (Friedman, Hastie, and Tibshirani, 2008)</vt:lpstr>
      <vt:lpstr>Graphical Lasso: Blockwise Coordinate Descent</vt:lpstr>
      <vt:lpstr>Graphical Lasso: Blockwise Coordinate Descent</vt:lpstr>
      <vt:lpstr>Graphical Lasso: Blockwise Coordinate Descent - Algorithm</vt:lpstr>
      <vt:lpstr>Graphical Lasso: Blockwise Coordinate Descent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Machine Learning and Stochastic Decision Models</dc:title>
  <dc:subject/>
  <dc:creator>John Mulvey</dc:creator>
  <cp:keywords/>
  <dc:description/>
  <cp:lastModifiedBy>Maycee Lin</cp:lastModifiedBy>
  <cp:revision>811</cp:revision>
  <cp:lastPrinted>2020-07-24T20:44:58Z</cp:lastPrinted>
  <dcterms:created xsi:type="dcterms:W3CDTF">2015-11-12T21:19:11Z</dcterms:created>
  <dcterms:modified xsi:type="dcterms:W3CDTF">2021-01-06T05:19:01Z</dcterms:modified>
  <cp:category/>
</cp:coreProperties>
</file>